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3" r:id="rId2"/>
    <p:sldMasterId id="2147483766" r:id="rId3"/>
  </p:sldMasterIdLst>
  <p:notesMasterIdLst>
    <p:notesMasterId r:id="rId160"/>
  </p:notesMasterIdLst>
  <p:handoutMasterIdLst>
    <p:handoutMasterId r:id="rId161"/>
  </p:handoutMasterIdLst>
  <p:sldIdLst>
    <p:sldId id="863" r:id="rId4"/>
    <p:sldId id="465" r:id="rId5"/>
    <p:sldId id="1094" r:id="rId6"/>
    <p:sldId id="864" r:id="rId7"/>
    <p:sldId id="467" r:id="rId8"/>
    <p:sldId id="446" r:id="rId9"/>
    <p:sldId id="1011" r:id="rId10"/>
    <p:sldId id="915" r:id="rId11"/>
    <p:sldId id="893" r:id="rId12"/>
    <p:sldId id="959" r:id="rId13"/>
    <p:sldId id="961" r:id="rId14"/>
    <p:sldId id="963" r:id="rId15"/>
    <p:sldId id="955" r:id="rId16"/>
    <p:sldId id="952" r:id="rId17"/>
    <p:sldId id="953" r:id="rId18"/>
    <p:sldId id="954" r:id="rId19"/>
    <p:sldId id="1063" r:id="rId20"/>
    <p:sldId id="1064" r:id="rId21"/>
    <p:sldId id="1065" r:id="rId22"/>
    <p:sldId id="1068" r:id="rId23"/>
    <p:sldId id="1069" r:id="rId24"/>
    <p:sldId id="1070" r:id="rId25"/>
    <p:sldId id="1071" r:id="rId26"/>
    <p:sldId id="1072" r:id="rId27"/>
    <p:sldId id="1073" r:id="rId28"/>
    <p:sldId id="1074" r:id="rId29"/>
    <p:sldId id="1075" r:id="rId30"/>
    <p:sldId id="1076" r:id="rId31"/>
    <p:sldId id="1077" r:id="rId32"/>
    <p:sldId id="1086" r:id="rId33"/>
    <p:sldId id="1085" r:id="rId34"/>
    <p:sldId id="1081" r:id="rId35"/>
    <p:sldId id="1087" r:id="rId36"/>
    <p:sldId id="1082" r:id="rId37"/>
    <p:sldId id="1088" r:id="rId38"/>
    <p:sldId id="1084" r:id="rId39"/>
    <p:sldId id="1083" r:id="rId40"/>
    <p:sldId id="958" r:id="rId41"/>
    <p:sldId id="956" r:id="rId42"/>
    <p:sldId id="957" r:id="rId43"/>
    <p:sldId id="1012" r:id="rId44"/>
    <p:sldId id="1035" r:id="rId45"/>
    <p:sldId id="1036" r:id="rId46"/>
    <p:sldId id="1037" r:id="rId47"/>
    <p:sldId id="1038" r:id="rId48"/>
    <p:sldId id="1040" r:id="rId49"/>
    <p:sldId id="1039" r:id="rId50"/>
    <p:sldId id="1042" r:id="rId51"/>
    <p:sldId id="1041" r:id="rId52"/>
    <p:sldId id="1044" r:id="rId53"/>
    <p:sldId id="1043" r:id="rId54"/>
    <p:sldId id="1089" r:id="rId55"/>
    <p:sldId id="1045" r:id="rId56"/>
    <p:sldId id="1048" r:id="rId57"/>
    <p:sldId id="1047" r:id="rId58"/>
    <p:sldId id="1050" r:id="rId59"/>
    <p:sldId id="1049" r:id="rId60"/>
    <p:sldId id="1052" r:id="rId61"/>
    <p:sldId id="1051" r:id="rId62"/>
    <p:sldId id="1054" r:id="rId63"/>
    <p:sldId id="1053" r:id="rId64"/>
    <p:sldId id="1056" r:id="rId65"/>
    <p:sldId id="1055" r:id="rId66"/>
    <p:sldId id="1058" r:id="rId67"/>
    <p:sldId id="1057" r:id="rId68"/>
    <p:sldId id="964" r:id="rId69"/>
    <p:sldId id="966" r:id="rId70"/>
    <p:sldId id="946" r:id="rId71"/>
    <p:sldId id="1014" r:id="rId72"/>
    <p:sldId id="947" r:id="rId73"/>
    <p:sldId id="948" r:id="rId74"/>
    <p:sldId id="949" r:id="rId75"/>
    <p:sldId id="950" r:id="rId76"/>
    <p:sldId id="967" r:id="rId77"/>
    <p:sldId id="968" r:id="rId78"/>
    <p:sldId id="1015" r:id="rId79"/>
    <p:sldId id="969" r:id="rId80"/>
    <p:sldId id="1006" r:id="rId81"/>
    <p:sldId id="1022" r:id="rId82"/>
    <p:sldId id="1023" r:id="rId83"/>
    <p:sldId id="1018" r:id="rId84"/>
    <p:sldId id="1024" r:id="rId85"/>
    <p:sldId id="1005" r:id="rId86"/>
    <p:sldId id="1007" r:id="rId87"/>
    <p:sldId id="1078" r:id="rId88"/>
    <p:sldId id="1008" r:id="rId89"/>
    <p:sldId id="1025" r:id="rId90"/>
    <p:sldId id="1016" r:id="rId91"/>
    <p:sldId id="1060" r:id="rId92"/>
    <p:sldId id="1059" r:id="rId93"/>
    <p:sldId id="1061" r:id="rId94"/>
    <p:sldId id="1017" r:id="rId95"/>
    <p:sldId id="1062" r:id="rId96"/>
    <p:sldId id="943" r:id="rId97"/>
    <p:sldId id="453" r:id="rId98"/>
    <p:sldId id="479" r:id="rId99"/>
    <p:sldId id="480" r:id="rId100"/>
    <p:sldId id="490" r:id="rId101"/>
    <p:sldId id="491" r:id="rId102"/>
    <p:sldId id="523" r:id="rId103"/>
    <p:sldId id="509" r:id="rId104"/>
    <p:sldId id="942" r:id="rId105"/>
    <p:sldId id="1019" r:id="rId106"/>
    <p:sldId id="970" r:id="rId107"/>
    <p:sldId id="1079" r:id="rId108"/>
    <p:sldId id="1080" r:id="rId109"/>
    <p:sldId id="1002" r:id="rId110"/>
    <p:sldId id="1021" r:id="rId111"/>
    <p:sldId id="1093" r:id="rId112"/>
    <p:sldId id="971" r:id="rId113"/>
    <p:sldId id="985" r:id="rId114"/>
    <p:sldId id="973" r:id="rId115"/>
    <p:sldId id="986" r:id="rId116"/>
    <p:sldId id="972" r:id="rId117"/>
    <p:sldId id="987" r:id="rId118"/>
    <p:sldId id="974" r:id="rId119"/>
    <p:sldId id="988" r:id="rId120"/>
    <p:sldId id="1095" r:id="rId121"/>
    <p:sldId id="1096" r:id="rId122"/>
    <p:sldId id="1102" r:id="rId123"/>
    <p:sldId id="1098" r:id="rId124"/>
    <p:sldId id="975" r:id="rId125"/>
    <p:sldId id="989" r:id="rId126"/>
    <p:sldId id="976" r:id="rId127"/>
    <p:sldId id="990" r:id="rId128"/>
    <p:sldId id="977" r:id="rId129"/>
    <p:sldId id="991" r:id="rId130"/>
    <p:sldId id="992" r:id="rId131"/>
    <p:sldId id="993" r:id="rId132"/>
    <p:sldId id="978" r:id="rId133"/>
    <p:sldId id="994" r:id="rId134"/>
    <p:sldId id="979" r:id="rId135"/>
    <p:sldId id="995" r:id="rId136"/>
    <p:sldId id="983" r:id="rId137"/>
    <p:sldId id="996" r:id="rId138"/>
    <p:sldId id="982" r:id="rId139"/>
    <p:sldId id="984" r:id="rId140"/>
    <p:sldId id="1099" r:id="rId141"/>
    <p:sldId id="1100" r:id="rId142"/>
    <p:sldId id="1103" r:id="rId143"/>
    <p:sldId id="1101" r:id="rId144"/>
    <p:sldId id="981" r:id="rId145"/>
    <p:sldId id="997" r:id="rId146"/>
    <p:sldId id="998" r:id="rId147"/>
    <p:sldId id="980" r:id="rId148"/>
    <p:sldId id="999" r:id="rId149"/>
    <p:sldId id="1000" r:id="rId150"/>
    <p:sldId id="1001" r:id="rId151"/>
    <p:sldId id="1104" r:id="rId152"/>
    <p:sldId id="1105" r:id="rId153"/>
    <p:sldId id="1106" r:id="rId154"/>
    <p:sldId id="1107" r:id="rId155"/>
    <p:sldId id="1020" r:id="rId156"/>
    <p:sldId id="934" r:id="rId157"/>
    <p:sldId id="935" r:id="rId158"/>
    <p:sldId id="945" r:id="rId159"/>
  </p:sldIdLst>
  <p:sldSz cx="9144000" cy="6858000" type="screen4x3"/>
  <p:notesSz cx="9926638" cy="14355763"/>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452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a:srgbClr val="FFE1FF"/>
    <a:srgbClr val="FFF3FF"/>
    <a:srgbClr val="FFCCFF"/>
    <a:srgbClr val="FF99CC"/>
    <a:srgbClr val="CC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77" autoAdjust="0"/>
    <p:restoredTop sz="84052" autoAdjust="0"/>
  </p:normalViewPr>
  <p:slideViewPr>
    <p:cSldViewPr>
      <p:cViewPr varScale="1">
        <p:scale>
          <a:sx n="82" d="100"/>
          <a:sy n="82" d="100"/>
        </p:scale>
        <p:origin x="498"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37746"/>
    </p:cViewPr>
  </p:sorterViewPr>
  <p:notesViewPr>
    <p:cSldViewPr>
      <p:cViewPr varScale="1">
        <p:scale>
          <a:sx n="49" d="100"/>
          <a:sy n="49" d="100"/>
        </p:scale>
        <p:origin x="-1944" y="-114"/>
      </p:cViewPr>
      <p:guideLst>
        <p:guide orient="horz" pos="4521"/>
        <p:guide pos="3127"/>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notesMaster" Target="notesMasters/notesMaster1.xml"/><Relationship Id="rId165" Type="http://schemas.openxmlformats.org/officeDocument/2006/relationships/tableStyles" Target="tableStyle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718592"/>
          </a:xfrm>
          <a:prstGeom prst="rect">
            <a:avLst/>
          </a:prstGeom>
        </p:spPr>
        <p:txBody>
          <a:bodyPr vert="horz" lIns="132762" tIns="66381" rIns="132762" bIns="66381" rtlCol="0"/>
          <a:lstStyle>
            <a:lvl1pPr algn="l" fontAlgn="auto">
              <a:spcBef>
                <a:spcPts val="0"/>
              </a:spcBef>
              <a:spcAft>
                <a:spcPts val="0"/>
              </a:spcAft>
              <a:defRPr sz="1700">
                <a:latin typeface="+mn-lt"/>
                <a:cs typeface="+mn-cs"/>
              </a:defRPr>
            </a:lvl1pPr>
          </a:lstStyle>
          <a:p>
            <a:pPr>
              <a:defRPr/>
            </a:pPr>
            <a:endParaRPr lang="en-GB" dirty="0"/>
          </a:p>
        </p:txBody>
      </p:sp>
      <p:sp>
        <p:nvSpPr>
          <p:cNvPr id="3" name="Date Placeholder 2"/>
          <p:cNvSpPr>
            <a:spLocks noGrp="1"/>
          </p:cNvSpPr>
          <p:nvPr>
            <p:ph type="dt" sz="quarter" idx="1"/>
          </p:nvPr>
        </p:nvSpPr>
        <p:spPr>
          <a:xfrm>
            <a:off x="5621696" y="0"/>
            <a:ext cx="4302625" cy="718592"/>
          </a:xfrm>
          <a:prstGeom prst="rect">
            <a:avLst/>
          </a:prstGeom>
        </p:spPr>
        <p:txBody>
          <a:bodyPr vert="horz" lIns="132762" tIns="66381" rIns="132762" bIns="66381" rtlCol="0"/>
          <a:lstStyle>
            <a:lvl1pPr algn="r" fontAlgn="auto">
              <a:spcBef>
                <a:spcPts val="0"/>
              </a:spcBef>
              <a:spcAft>
                <a:spcPts val="0"/>
              </a:spcAft>
              <a:defRPr sz="1700">
                <a:latin typeface="+mn-lt"/>
                <a:cs typeface="+mn-cs"/>
              </a:defRPr>
            </a:lvl1pPr>
          </a:lstStyle>
          <a:p>
            <a:pPr>
              <a:defRPr/>
            </a:pPr>
            <a:fld id="{1F2C527D-A404-4B08-9637-BB0D77D1ED58}" type="datetimeFigureOut">
              <a:rPr lang="en-US"/>
              <a:pPr>
                <a:defRPr/>
              </a:pPr>
              <a:t>10/10/2019</a:t>
            </a:fld>
            <a:endParaRPr lang="en-GB" dirty="0"/>
          </a:p>
        </p:txBody>
      </p:sp>
      <p:sp>
        <p:nvSpPr>
          <p:cNvPr id="4" name="Footer Placeholder 3"/>
          <p:cNvSpPr>
            <a:spLocks noGrp="1"/>
          </p:cNvSpPr>
          <p:nvPr>
            <p:ph type="ftr" sz="quarter" idx="2"/>
          </p:nvPr>
        </p:nvSpPr>
        <p:spPr>
          <a:xfrm>
            <a:off x="0" y="13634876"/>
            <a:ext cx="4302625" cy="718591"/>
          </a:xfrm>
          <a:prstGeom prst="rect">
            <a:avLst/>
          </a:prstGeom>
        </p:spPr>
        <p:txBody>
          <a:bodyPr vert="horz" lIns="132762" tIns="66381" rIns="132762" bIns="66381" rtlCol="0" anchor="b"/>
          <a:lstStyle>
            <a:lvl1pPr algn="l" fontAlgn="auto">
              <a:spcBef>
                <a:spcPts val="0"/>
              </a:spcBef>
              <a:spcAft>
                <a:spcPts val="0"/>
              </a:spcAft>
              <a:defRPr sz="1700">
                <a:latin typeface="+mn-lt"/>
                <a:cs typeface="+mn-cs"/>
              </a:defRPr>
            </a:lvl1pPr>
          </a:lstStyle>
          <a:p>
            <a:pPr>
              <a:defRPr/>
            </a:pPr>
            <a:endParaRPr lang="en-GB" dirty="0"/>
          </a:p>
        </p:txBody>
      </p:sp>
      <p:sp>
        <p:nvSpPr>
          <p:cNvPr id="5" name="Slide Number Placeholder 4"/>
          <p:cNvSpPr>
            <a:spLocks noGrp="1"/>
          </p:cNvSpPr>
          <p:nvPr>
            <p:ph type="sldNum" sz="quarter" idx="3"/>
          </p:nvPr>
        </p:nvSpPr>
        <p:spPr>
          <a:xfrm>
            <a:off x="5621696" y="13634876"/>
            <a:ext cx="4302625" cy="718591"/>
          </a:xfrm>
          <a:prstGeom prst="rect">
            <a:avLst/>
          </a:prstGeom>
        </p:spPr>
        <p:txBody>
          <a:bodyPr vert="horz" lIns="132762" tIns="66381" rIns="132762" bIns="66381" rtlCol="0" anchor="b"/>
          <a:lstStyle>
            <a:lvl1pPr algn="r" fontAlgn="auto">
              <a:spcBef>
                <a:spcPts val="0"/>
              </a:spcBef>
              <a:spcAft>
                <a:spcPts val="0"/>
              </a:spcAft>
              <a:defRPr sz="1700">
                <a:latin typeface="+mn-lt"/>
                <a:cs typeface="+mn-cs"/>
              </a:defRPr>
            </a:lvl1pPr>
          </a:lstStyle>
          <a:p>
            <a:pPr>
              <a:defRPr/>
            </a:pPr>
            <a:fld id="{B1D23119-4904-45E4-8CF2-50FCDBC5D008}" type="slidenum">
              <a:rPr lang="en-GB"/>
              <a:pPr>
                <a:defRPr/>
              </a:pPr>
              <a:t>‹#›</a:t>
            </a:fld>
            <a:endParaRPr lang="en-GB"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2625" cy="718592"/>
          </a:xfrm>
          <a:prstGeom prst="rect">
            <a:avLst/>
          </a:prstGeom>
        </p:spPr>
        <p:txBody>
          <a:bodyPr vert="horz" lIns="132762" tIns="66381" rIns="132762" bIns="66381" rtlCol="0"/>
          <a:lstStyle>
            <a:lvl1pPr algn="l" fontAlgn="auto">
              <a:spcBef>
                <a:spcPts val="0"/>
              </a:spcBef>
              <a:spcAft>
                <a:spcPts val="0"/>
              </a:spcAft>
              <a:defRPr sz="1700">
                <a:latin typeface="+mn-lt"/>
                <a:cs typeface="+mn-cs"/>
              </a:defRPr>
            </a:lvl1pPr>
          </a:lstStyle>
          <a:p>
            <a:pPr>
              <a:defRPr/>
            </a:pPr>
            <a:endParaRPr lang="en-GB" dirty="0"/>
          </a:p>
        </p:txBody>
      </p:sp>
      <p:sp>
        <p:nvSpPr>
          <p:cNvPr id="3" name="Date Placeholder 2"/>
          <p:cNvSpPr>
            <a:spLocks noGrp="1"/>
          </p:cNvSpPr>
          <p:nvPr>
            <p:ph type="dt" idx="1"/>
          </p:nvPr>
        </p:nvSpPr>
        <p:spPr>
          <a:xfrm>
            <a:off x="5621696" y="0"/>
            <a:ext cx="4302625" cy="718592"/>
          </a:xfrm>
          <a:prstGeom prst="rect">
            <a:avLst/>
          </a:prstGeom>
        </p:spPr>
        <p:txBody>
          <a:bodyPr vert="horz" lIns="132762" tIns="66381" rIns="132762" bIns="66381" rtlCol="0"/>
          <a:lstStyle>
            <a:lvl1pPr algn="r" fontAlgn="auto">
              <a:spcBef>
                <a:spcPts val="0"/>
              </a:spcBef>
              <a:spcAft>
                <a:spcPts val="0"/>
              </a:spcAft>
              <a:defRPr sz="1700">
                <a:latin typeface="+mn-lt"/>
                <a:cs typeface="+mn-cs"/>
              </a:defRPr>
            </a:lvl1pPr>
          </a:lstStyle>
          <a:p>
            <a:pPr>
              <a:defRPr/>
            </a:pPr>
            <a:fld id="{9DC9988B-FB8B-4CDA-99D0-3B6E65558D7A}" type="datetimeFigureOut">
              <a:rPr lang="en-US"/>
              <a:pPr>
                <a:defRPr/>
              </a:pPr>
              <a:t>10/10/2019</a:t>
            </a:fld>
            <a:endParaRPr lang="en-GB" dirty="0"/>
          </a:p>
        </p:txBody>
      </p:sp>
      <p:sp>
        <p:nvSpPr>
          <p:cNvPr id="4" name="Slide Image Placeholder 3"/>
          <p:cNvSpPr>
            <a:spLocks noGrp="1" noRot="1" noChangeAspect="1"/>
          </p:cNvSpPr>
          <p:nvPr>
            <p:ph type="sldImg" idx="2"/>
          </p:nvPr>
        </p:nvSpPr>
        <p:spPr>
          <a:xfrm>
            <a:off x="1373188" y="1076325"/>
            <a:ext cx="7180262" cy="5384800"/>
          </a:xfrm>
          <a:prstGeom prst="rect">
            <a:avLst/>
          </a:prstGeom>
          <a:noFill/>
          <a:ln w="12700">
            <a:solidFill>
              <a:prstClr val="black"/>
            </a:solidFill>
          </a:ln>
        </p:spPr>
        <p:txBody>
          <a:bodyPr vert="horz" lIns="132762" tIns="66381" rIns="132762" bIns="66381" rtlCol="0" anchor="ctr"/>
          <a:lstStyle/>
          <a:p>
            <a:pPr lvl="0"/>
            <a:endParaRPr lang="en-GB" noProof="0" dirty="0"/>
          </a:p>
        </p:txBody>
      </p:sp>
      <p:sp>
        <p:nvSpPr>
          <p:cNvPr id="5" name="Notes Placeholder 4"/>
          <p:cNvSpPr>
            <a:spLocks noGrp="1"/>
          </p:cNvSpPr>
          <p:nvPr>
            <p:ph type="body" sz="quarter" idx="3"/>
          </p:nvPr>
        </p:nvSpPr>
        <p:spPr>
          <a:xfrm>
            <a:off x="992201" y="6818586"/>
            <a:ext cx="7942238" cy="6460437"/>
          </a:xfrm>
          <a:prstGeom prst="rect">
            <a:avLst/>
          </a:prstGeom>
        </p:spPr>
        <p:txBody>
          <a:bodyPr vert="horz" lIns="132762" tIns="66381" rIns="132762" bIns="66381"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13634876"/>
            <a:ext cx="4302625" cy="718591"/>
          </a:xfrm>
          <a:prstGeom prst="rect">
            <a:avLst/>
          </a:prstGeom>
        </p:spPr>
        <p:txBody>
          <a:bodyPr vert="horz" lIns="132762" tIns="66381" rIns="132762" bIns="66381" rtlCol="0" anchor="b"/>
          <a:lstStyle>
            <a:lvl1pPr algn="l" fontAlgn="auto">
              <a:spcBef>
                <a:spcPts val="0"/>
              </a:spcBef>
              <a:spcAft>
                <a:spcPts val="0"/>
              </a:spcAft>
              <a:defRPr sz="1700">
                <a:latin typeface="+mn-lt"/>
                <a:cs typeface="+mn-cs"/>
              </a:defRPr>
            </a:lvl1pPr>
          </a:lstStyle>
          <a:p>
            <a:pPr>
              <a:defRPr/>
            </a:pPr>
            <a:endParaRPr lang="en-GB" dirty="0"/>
          </a:p>
        </p:txBody>
      </p:sp>
      <p:sp>
        <p:nvSpPr>
          <p:cNvPr id="7" name="Slide Number Placeholder 6"/>
          <p:cNvSpPr>
            <a:spLocks noGrp="1"/>
          </p:cNvSpPr>
          <p:nvPr>
            <p:ph type="sldNum" sz="quarter" idx="5"/>
          </p:nvPr>
        </p:nvSpPr>
        <p:spPr>
          <a:xfrm>
            <a:off x="5621696" y="13634876"/>
            <a:ext cx="4302625" cy="718591"/>
          </a:xfrm>
          <a:prstGeom prst="rect">
            <a:avLst/>
          </a:prstGeom>
        </p:spPr>
        <p:txBody>
          <a:bodyPr vert="horz" lIns="132762" tIns="66381" rIns="132762" bIns="66381" rtlCol="0" anchor="b"/>
          <a:lstStyle>
            <a:lvl1pPr algn="r" fontAlgn="auto">
              <a:spcBef>
                <a:spcPts val="0"/>
              </a:spcBef>
              <a:spcAft>
                <a:spcPts val="0"/>
              </a:spcAft>
              <a:defRPr sz="1700">
                <a:latin typeface="+mn-lt"/>
                <a:cs typeface="+mn-cs"/>
              </a:defRPr>
            </a:lvl1pPr>
          </a:lstStyle>
          <a:p>
            <a:pPr>
              <a:defRPr/>
            </a:pPr>
            <a:fld id="{F68C1D61-72BF-4B59-B56A-F555584B7CCC}" type="slidenum">
              <a:rPr lang="en-GB"/>
              <a:pPr>
                <a:defRPr/>
              </a:pPr>
              <a:t>‹#›</a:t>
            </a:fld>
            <a:endParaRPr lang="en-GB"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starbucks.com/menu"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starbucks.com/menu"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biorxiv.org/content/early/2016/05/07/052084" TargetMode="External"/><Relationship Id="rId2" Type="http://schemas.openxmlformats.org/officeDocument/2006/relationships/slide" Target="../slides/slide68.xml"/><Relationship Id="rId1" Type="http://schemas.openxmlformats.org/officeDocument/2006/relationships/notesMaster" Target="../notesMasters/notesMaster1.xml"/><Relationship Id="rId5" Type="http://schemas.openxmlformats.org/officeDocument/2006/relationships/hyperlink" Target="https://www.smithsonianmag.com/science-nature/how-cheese-wheat-and-alcohol-shaped-human-evolution-180968455/" TargetMode="External"/><Relationship Id="rId4" Type="http://schemas.openxmlformats.org/officeDocument/2006/relationships/hyperlink" Target="http://www.bbc.co.uk/news/science-environment-33057927"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nhs.uk/conditions/lactose-intolerance/Pages/Introduction.aspx"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700" dirty="0"/>
          </a:p>
        </p:txBody>
      </p:sp>
      <p:sp>
        <p:nvSpPr>
          <p:cNvPr id="4" name="Slide Number Placeholder 3"/>
          <p:cNvSpPr>
            <a:spLocks noGrp="1"/>
          </p:cNvSpPr>
          <p:nvPr>
            <p:ph type="sldNum" sz="quarter" idx="10"/>
          </p:nvPr>
        </p:nvSpPr>
        <p:spPr/>
        <p:txBody>
          <a:bodyPr/>
          <a:lstStyle/>
          <a:p>
            <a:pPr defTabSz="1327617">
              <a:defRPr/>
            </a:pPr>
            <a:fld id="{F68C1D61-72BF-4B59-B56A-F555584B7CCC}" type="slidenum">
              <a:rPr lang="en-GB" sz="2600" kern="0">
                <a:solidFill>
                  <a:sysClr val="windowText" lastClr="000000"/>
                </a:solidFill>
                <a:latin typeface="Calibri"/>
              </a:rPr>
              <a:pPr defTabSz="1327617">
                <a:defRPr/>
              </a:pPr>
              <a:t>1</a:t>
            </a:fld>
            <a:endParaRPr lang="en-GB" sz="2600" kern="0" dirty="0">
              <a:solidFill>
                <a:sysClr val="windowText" lastClr="000000"/>
              </a:solidFill>
              <a:latin typeface="Calibri"/>
            </a:endParaRPr>
          </a:p>
        </p:txBody>
      </p:sp>
    </p:spTree>
    <p:extLst>
      <p:ext uri="{BB962C8B-B14F-4D97-AF65-F5344CB8AC3E}">
        <p14:creationId xmlns:p14="http://schemas.microsoft.com/office/powerpoint/2010/main" val="4050977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False:</a:t>
            </a:r>
            <a:r>
              <a:rPr lang="en-GB" sz="1200" b="0" i="0" u="none" strike="noStrike" kern="1200" dirty="0">
                <a:solidFill>
                  <a:schemeClr val="tx1"/>
                </a:solidFill>
                <a:effectLst/>
                <a:latin typeface="+mn-lt"/>
                <a:ea typeface="+mn-ea"/>
                <a:cs typeface="+mn-cs"/>
              </a:rPr>
              <a:t> Case studies suggest that adolescent/young adult age, a prior history of reaction, absence of symptoms involving or affecting the skin, a history of asthma, and the delay in the administration of epinephrine are all associated with fatal food-induced anaphylaxis.</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21</a:t>
            </a:fld>
            <a:endParaRPr lang="en-GB" dirty="0"/>
          </a:p>
        </p:txBody>
      </p:sp>
    </p:spTree>
    <p:extLst>
      <p:ext uri="{BB962C8B-B14F-4D97-AF65-F5344CB8AC3E}">
        <p14:creationId xmlns:p14="http://schemas.microsoft.com/office/powerpoint/2010/main" val="34686689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22</a:t>
            </a:fld>
            <a:endParaRPr lang="en-GB" dirty="0"/>
          </a:p>
        </p:txBody>
      </p:sp>
    </p:spTree>
    <p:extLst>
      <p:ext uri="{BB962C8B-B14F-4D97-AF65-F5344CB8AC3E}">
        <p14:creationId xmlns:p14="http://schemas.microsoft.com/office/powerpoint/2010/main" val="444128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b="1" i="0" u="none" strike="noStrike" kern="1200" dirty="0">
                <a:solidFill>
                  <a:schemeClr val="tx1"/>
                </a:solidFill>
                <a:effectLst/>
                <a:latin typeface="+mn-lt"/>
                <a:ea typeface="+mn-ea"/>
                <a:cs typeface="+mn-cs"/>
              </a:rPr>
              <a:t>False: </a:t>
            </a:r>
            <a:r>
              <a:rPr lang="en-GB" sz="1200" b="0" i="0" u="none" strike="noStrike" kern="1200" dirty="0">
                <a:solidFill>
                  <a:schemeClr val="tx1"/>
                </a:solidFill>
                <a:effectLst/>
                <a:latin typeface="+mn-lt"/>
                <a:ea typeface="+mn-ea"/>
                <a:cs typeface="+mn-cs"/>
              </a:rPr>
              <a:t>Newer diagnostic methods that detect serum </a:t>
            </a:r>
            <a:r>
              <a:rPr lang="en-GB" sz="1200" b="0" i="0" u="none" strike="noStrike" kern="1200" dirty="0" err="1">
                <a:solidFill>
                  <a:schemeClr val="tx1"/>
                </a:solidFill>
                <a:effectLst/>
                <a:latin typeface="+mn-lt"/>
                <a:ea typeface="+mn-ea"/>
                <a:cs typeface="+mn-cs"/>
              </a:rPr>
              <a:t>IgE</a:t>
            </a:r>
            <a:r>
              <a:rPr lang="en-GB" sz="1200" b="0" i="0" u="none" strike="noStrike" kern="1200" dirty="0">
                <a:solidFill>
                  <a:schemeClr val="tx1"/>
                </a:solidFill>
                <a:effectLst/>
                <a:latin typeface="+mn-lt"/>
                <a:ea typeface="+mn-ea"/>
                <a:cs typeface="+mn-cs"/>
              </a:rPr>
              <a:t> to specific components of food allergens may enhance current testing and identify those patients at risk for anaphylaxis, but there is no current diagnostic test can predict the severity of future reactions.</a:t>
            </a:r>
            <a:endParaRPr lang="en-GB" dirty="0"/>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23</a:t>
            </a:fld>
            <a:endParaRPr lang="en-GB" dirty="0"/>
          </a:p>
        </p:txBody>
      </p:sp>
    </p:spTree>
    <p:extLst>
      <p:ext uri="{BB962C8B-B14F-4D97-AF65-F5344CB8AC3E}">
        <p14:creationId xmlns:p14="http://schemas.microsoft.com/office/powerpoint/2010/main" val="2026512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24</a:t>
            </a:fld>
            <a:endParaRPr lang="en-GB" dirty="0"/>
          </a:p>
        </p:txBody>
      </p:sp>
    </p:spTree>
    <p:extLst>
      <p:ext uri="{BB962C8B-B14F-4D97-AF65-F5344CB8AC3E}">
        <p14:creationId xmlns:p14="http://schemas.microsoft.com/office/powerpoint/2010/main" val="3845641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True: </a:t>
            </a:r>
            <a:r>
              <a:rPr lang="en-GB" sz="1200" b="0" i="0" u="none" strike="noStrike" kern="1200" dirty="0">
                <a:solidFill>
                  <a:schemeClr val="tx1"/>
                </a:solidFill>
                <a:effectLst/>
                <a:latin typeface="+mn-lt"/>
                <a:ea typeface="+mn-ea"/>
                <a:cs typeface="+mn-cs"/>
              </a:rPr>
              <a:t>Exercising, having a related viral illness, ingesting alcohol, or taking drugs such as antacids, aspirin and NSAIDs may increase the severity of an acute reaction to food.</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25</a:t>
            </a:fld>
            <a:endParaRPr lang="en-GB" dirty="0"/>
          </a:p>
        </p:txBody>
      </p:sp>
    </p:spTree>
    <p:extLst>
      <p:ext uri="{BB962C8B-B14F-4D97-AF65-F5344CB8AC3E}">
        <p14:creationId xmlns:p14="http://schemas.microsoft.com/office/powerpoint/2010/main" val="4798796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True:</a:t>
            </a:r>
            <a:r>
              <a:rPr lang="en-GB" sz="1200" b="0" i="0" u="none" strike="noStrike" kern="1200" dirty="0">
                <a:solidFill>
                  <a:schemeClr val="tx1"/>
                </a:solidFill>
                <a:effectLst/>
                <a:latin typeface="+mn-lt"/>
                <a:ea typeface="+mn-ea"/>
                <a:cs typeface="+mn-cs"/>
              </a:rPr>
              <a:t> In about 20% of children with peanut allergy, it resolves with time. In children allergic to tree nuts the resolution rate is about 9%. In contrast, the majority of children with cow milk, egg, soybean, and wheat allergy outgrow these allergies with age. Those with peak lifetime food-specific serum </a:t>
            </a:r>
            <a:r>
              <a:rPr lang="en-GB" sz="1200" b="0" i="0" u="none" strike="noStrike" kern="1200" dirty="0" err="1">
                <a:solidFill>
                  <a:schemeClr val="tx1"/>
                </a:solidFill>
                <a:effectLst/>
                <a:latin typeface="+mn-lt"/>
                <a:ea typeface="+mn-ea"/>
                <a:cs typeface="+mn-cs"/>
              </a:rPr>
              <a:t>IgE</a:t>
            </a:r>
            <a:r>
              <a:rPr lang="en-GB" sz="1200" b="0" i="0" u="none" strike="noStrike" kern="1200" dirty="0">
                <a:solidFill>
                  <a:schemeClr val="tx1"/>
                </a:solidFill>
                <a:effectLst/>
                <a:latin typeface="+mn-lt"/>
                <a:ea typeface="+mn-ea"/>
                <a:cs typeface="+mn-cs"/>
              </a:rPr>
              <a:t> level greater than 50 </a:t>
            </a:r>
            <a:r>
              <a:rPr lang="en-GB" sz="1200" b="0" i="0" u="none" strike="noStrike" kern="1200" dirty="0" err="1">
                <a:solidFill>
                  <a:schemeClr val="tx1"/>
                </a:solidFill>
                <a:effectLst/>
                <a:latin typeface="+mn-lt"/>
                <a:ea typeface="+mn-ea"/>
                <a:cs typeface="+mn-cs"/>
              </a:rPr>
              <a:t>kU</a:t>
            </a:r>
            <a:r>
              <a:rPr lang="en-GB" sz="1200" b="0" i="0" u="none" strike="noStrike" kern="1200" dirty="0">
                <a:solidFill>
                  <a:schemeClr val="tx1"/>
                </a:solidFill>
                <a:effectLst/>
                <a:latin typeface="+mn-lt"/>
                <a:ea typeface="+mn-ea"/>
                <a:cs typeface="+mn-cs"/>
              </a:rPr>
              <a:t>/L are more likely to retain their allergy until teenage years.</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27</a:t>
            </a:fld>
            <a:endParaRPr lang="en-GB" dirty="0"/>
          </a:p>
        </p:txBody>
      </p:sp>
    </p:spTree>
    <p:extLst>
      <p:ext uri="{BB962C8B-B14F-4D97-AF65-F5344CB8AC3E}">
        <p14:creationId xmlns:p14="http://schemas.microsoft.com/office/powerpoint/2010/main" val="21057578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True:</a:t>
            </a:r>
            <a:r>
              <a:rPr lang="en-GB" sz="1200" b="0" i="0" u="none" strike="noStrike" kern="1200" dirty="0">
                <a:solidFill>
                  <a:schemeClr val="tx1"/>
                </a:solidFill>
                <a:effectLst/>
                <a:latin typeface="+mn-lt"/>
                <a:ea typeface="+mn-ea"/>
                <a:cs typeface="+mn-cs"/>
              </a:rPr>
              <a:t> Any food can cause food-induced anaphylaxis, but peanuts, tree nuts, fish, seeds, shellfish, milk, and egg are the most common trigger foods in the United States. In fact, peanut and tree nuts have been identified as triggers in over 90% of cases of fatal food-induced anaphylaxis.</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29</a:t>
            </a:fld>
            <a:endParaRPr lang="en-GB" dirty="0"/>
          </a:p>
        </p:txBody>
      </p:sp>
    </p:spTree>
    <p:extLst>
      <p:ext uri="{BB962C8B-B14F-4D97-AF65-F5344CB8AC3E}">
        <p14:creationId xmlns:p14="http://schemas.microsoft.com/office/powerpoint/2010/main" val="9654526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kern="1200" dirty="0">
                <a:solidFill>
                  <a:schemeClr val="tx1"/>
                </a:solidFill>
                <a:effectLst/>
                <a:latin typeface="+mn-lt"/>
                <a:ea typeface="+mn-ea"/>
                <a:cs typeface="+mn-cs"/>
              </a:rPr>
              <a:t>The correct answer is False.</a:t>
            </a:r>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This is a tricky question. You should not get a serious reaction if kissed on the cheek, although you may get hives around the area of the kiss.  Skin acts as a great barrier.  Washing your cheek and hands will remove the food.  </a:t>
            </a:r>
          </a:p>
          <a:p>
            <a:endParaRPr lang="en-GB" sz="1200" b="1" i="1" kern="1200" dirty="0">
              <a:solidFill>
                <a:schemeClr val="tx1"/>
              </a:solidFill>
              <a:effectLst/>
              <a:latin typeface="+mn-lt"/>
              <a:ea typeface="+mn-ea"/>
              <a:cs typeface="+mn-cs"/>
            </a:endParaRPr>
          </a:p>
          <a:p>
            <a:r>
              <a:rPr lang="en-GB" sz="1200" b="1" i="1" kern="1200" dirty="0">
                <a:solidFill>
                  <a:schemeClr val="tx1"/>
                </a:solidFill>
                <a:effectLst/>
                <a:latin typeface="+mn-lt"/>
                <a:ea typeface="+mn-ea"/>
                <a:cs typeface="+mn-cs"/>
              </a:rPr>
              <a:t>However, there have been instances when people have severe allergic reactions after getting other people’s saliva in their mouth (open mouth kissing, sharing utensils, cups, and water bottles). Letting our significant others know about our allergies, not sharing utensils and beverages, and washing hands before eating will help decrease accidentally eating foods that you are allergic to. </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31</a:t>
            </a:fld>
            <a:endParaRPr lang="en-GB" dirty="0"/>
          </a:p>
        </p:txBody>
      </p:sp>
    </p:spTree>
    <p:extLst>
      <p:ext uri="{BB962C8B-B14F-4D97-AF65-F5344CB8AC3E}">
        <p14:creationId xmlns:p14="http://schemas.microsoft.com/office/powerpoint/2010/main" val="1849386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kern="1200" dirty="0">
                <a:solidFill>
                  <a:schemeClr val="tx1"/>
                </a:solidFill>
                <a:effectLst/>
                <a:latin typeface="+mn-lt"/>
                <a:ea typeface="+mn-ea"/>
                <a:cs typeface="+mn-cs"/>
              </a:rPr>
              <a:t>The correct answer is False</a:t>
            </a:r>
            <a:endParaRPr lang="en-GB" sz="1200" kern="1200" dirty="0">
              <a:solidFill>
                <a:schemeClr val="tx1"/>
              </a:solidFill>
              <a:effectLst/>
              <a:latin typeface="+mn-lt"/>
              <a:ea typeface="+mn-ea"/>
              <a:cs typeface="+mn-cs"/>
            </a:endParaRPr>
          </a:p>
          <a:p>
            <a:pPr fontAlgn="base"/>
            <a:r>
              <a:rPr lang="en-GB" sz="1200" b="1" kern="1200" dirty="0">
                <a:solidFill>
                  <a:schemeClr val="tx1"/>
                </a:solidFill>
                <a:effectLst/>
                <a:latin typeface="+mn-lt"/>
                <a:ea typeface="+mn-ea"/>
                <a:cs typeface="+mn-cs"/>
              </a:rPr>
              <a:t>The smell of peanut butter is caused by </a:t>
            </a:r>
            <a:r>
              <a:rPr lang="en-GB" sz="1200" b="1" kern="1200" dirty="0" err="1">
                <a:solidFill>
                  <a:schemeClr val="tx1"/>
                </a:solidFill>
                <a:effectLst/>
                <a:latin typeface="+mn-lt"/>
                <a:ea typeface="+mn-ea"/>
                <a:cs typeface="+mn-cs"/>
              </a:rPr>
              <a:t>pyrizines</a:t>
            </a:r>
            <a:r>
              <a:rPr lang="en-GB" sz="1200" b="1" kern="1200" dirty="0">
                <a:solidFill>
                  <a:schemeClr val="tx1"/>
                </a:solidFill>
                <a:effectLst/>
                <a:latin typeface="+mn-lt"/>
                <a:ea typeface="+mn-ea"/>
                <a:cs typeface="+mn-cs"/>
              </a:rPr>
              <a:t>, which are not proteins.  It is the proteins that trigger allergic reactions.  So the smell of peanut butter sandwich from the next table should not cause an allergic reaction.</a:t>
            </a:r>
            <a:endParaRPr lang="en-GB" sz="1200" kern="1200" dirty="0">
              <a:solidFill>
                <a:schemeClr val="tx1"/>
              </a:solidFill>
              <a:effectLst/>
              <a:latin typeface="+mn-lt"/>
              <a:ea typeface="+mn-ea"/>
              <a:cs typeface="+mn-cs"/>
            </a:endParaRPr>
          </a:p>
          <a:p>
            <a:pPr fontAlgn="base"/>
            <a:r>
              <a:rPr lang="en-GB" sz="1400" b="1" kern="1200" dirty="0">
                <a:solidFill>
                  <a:schemeClr val="tx1"/>
                </a:solidFill>
                <a:effectLst/>
                <a:latin typeface="+mn-lt"/>
                <a:ea typeface="+mn-ea"/>
                <a:cs typeface="+mn-cs"/>
              </a:rPr>
              <a:t>BUT</a:t>
            </a:r>
            <a:r>
              <a:rPr lang="en-GB" sz="1200" b="0" kern="1200" dirty="0">
                <a:solidFill>
                  <a:schemeClr val="tx1"/>
                </a:solidFill>
                <a:effectLst/>
                <a:latin typeface="+mn-lt"/>
                <a:ea typeface="+mn-ea"/>
                <a:cs typeface="+mn-cs"/>
              </a:rPr>
              <a:t> </a:t>
            </a:r>
          </a:p>
          <a:p>
            <a:pPr fontAlgn="base"/>
            <a:r>
              <a:rPr lang="en-GB" sz="1200" b="0" kern="1200" dirty="0">
                <a:solidFill>
                  <a:schemeClr val="tx1"/>
                </a:solidFill>
                <a:effectLst/>
                <a:latin typeface="+mn-lt"/>
                <a:ea typeface="+mn-ea"/>
                <a:cs typeface="+mn-cs"/>
              </a:rPr>
              <a:t>people can have reactions when they inhale food proteins that they are allergic to. This can be seen when food is actively cooked, when powdered or crushed forms become aerosolized, or in other situations when proteins are released into the air.</a:t>
            </a:r>
            <a:endParaRPr lang="en-GB" sz="1200" kern="1200" dirty="0">
              <a:solidFill>
                <a:schemeClr val="tx1"/>
              </a:solidFill>
              <a:effectLst/>
              <a:latin typeface="+mn-lt"/>
              <a:ea typeface="+mn-ea"/>
              <a:cs typeface="+mn-cs"/>
            </a:endParaRPr>
          </a:p>
          <a:p>
            <a:pPr fontAlgn="base"/>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33</a:t>
            </a:fld>
            <a:endParaRPr lang="en-GB" dirty="0"/>
          </a:p>
        </p:txBody>
      </p:sp>
    </p:spTree>
    <p:extLst>
      <p:ext uri="{BB962C8B-B14F-4D97-AF65-F5344CB8AC3E}">
        <p14:creationId xmlns:p14="http://schemas.microsoft.com/office/powerpoint/2010/main" val="2866311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kern="1200" dirty="0">
                <a:solidFill>
                  <a:schemeClr val="tx1"/>
                </a:solidFill>
                <a:effectLst/>
                <a:latin typeface="+mn-lt"/>
                <a:ea typeface="+mn-ea"/>
                <a:cs typeface="+mn-cs"/>
              </a:rPr>
              <a:t>The correct answer is True.</a:t>
            </a:r>
            <a:endParaRPr lang="en-GB" sz="1200" kern="1200" dirty="0">
              <a:solidFill>
                <a:schemeClr val="tx1"/>
              </a:solidFill>
              <a:effectLst/>
              <a:latin typeface="+mn-lt"/>
              <a:ea typeface="+mn-ea"/>
              <a:cs typeface="+mn-cs"/>
            </a:endParaRPr>
          </a:p>
          <a:p>
            <a:pPr fontAlgn="base"/>
            <a:r>
              <a:rPr lang="en-GB" sz="1200" b="1" kern="1200" dirty="0">
                <a:solidFill>
                  <a:schemeClr val="tx1"/>
                </a:solidFill>
                <a:effectLst/>
                <a:latin typeface="+mn-lt"/>
                <a:ea typeface="+mn-ea"/>
                <a:cs typeface="+mn-cs"/>
              </a:rPr>
              <a:t>If you share the bottle of water with someone who recently ate a food that you are allergic to, cross contact with that food can cause a reaction.  </a:t>
            </a:r>
          </a:p>
          <a:p>
            <a:pPr fontAlgn="base"/>
            <a:r>
              <a:rPr lang="en-GB" sz="1200" b="1" kern="1200" dirty="0">
                <a:solidFill>
                  <a:schemeClr val="tx1"/>
                </a:solidFill>
                <a:effectLst/>
                <a:latin typeface="+mn-lt"/>
                <a:ea typeface="+mn-ea"/>
                <a:cs typeface="+mn-cs"/>
              </a:rPr>
              <a:t>Not sharing utensils, glasses or water bottles is safest.</a:t>
            </a:r>
            <a:endParaRPr lang="en-GB" sz="1200" kern="1200" dirty="0">
              <a:solidFill>
                <a:schemeClr val="tx1"/>
              </a:solidFill>
              <a:effectLst/>
              <a:latin typeface="+mn-lt"/>
              <a:ea typeface="+mn-ea"/>
              <a:cs typeface="+mn-cs"/>
            </a:endParaRPr>
          </a:p>
          <a:p>
            <a:pPr fontAlgn="base"/>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35</a:t>
            </a:fld>
            <a:endParaRPr lang="en-GB" dirty="0"/>
          </a:p>
        </p:txBody>
      </p:sp>
    </p:spTree>
    <p:extLst>
      <p:ext uri="{BB962C8B-B14F-4D97-AF65-F5344CB8AC3E}">
        <p14:creationId xmlns:p14="http://schemas.microsoft.com/office/powerpoint/2010/main" val="2340583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7F44540E-CB0E-4D63-AEEF-C1E3C1688105}"/>
              </a:ext>
            </a:extLst>
          </p:cNvPr>
          <p:cNvSpPr txBox="1"/>
          <p:nvPr/>
        </p:nvSpPr>
        <p:spPr>
          <a:xfrm>
            <a:off x="5672689" y="12560425"/>
            <a:ext cx="4339717" cy="663497"/>
          </a:xfrm>
          <a:prstGeom prst="rect">
            <a:avLst/>
          </a:prstGeom>
          <a:noFill/>
          <a:ln cap="flat">
            <a:noFill/>
          </a:ln>
        </p:spPr>
        <p:txBody>
          <a:bodyPr vert="horz" wrap="square" lIns="132762" tIns="66381" rIns="132762" bIns="66381" anchor="b" anchorCtr="0" compatLnSpc="1">
            <a:noAutofit/>
          </a:bodyPr>
          <a:lstStyle/>
          <a:p>
            <a:pPr algn="r" defTabSz="1327617" fontAlgn="auto">
              <a:spcBef>
                <a:spcPts val="0"/>
              </a:spcBef>
              <a:spcAft>
                <a:spcPts val="0"/>
              </a:spcAft>
              <a:defRPr sz="1800" b="0" i="0" u="none" strike="noStrike" kern="0" cap="none" spc="0" baseline="0">
                <a:solidFill>
                  <a:srgbClr val="000000"/>
                </a:solidFill>
                <a:uFillTx/>
              </a:defRPr>
            </a:pPr>
            <a:fld id="{E6180A58-D8F6-42F2-9460-79F3DC912BB6}" type="slidenum">
              <a:rPr sz="2600" kern="0">
                <a:solidFill>
                  <a:srgbClr val="000000"/>
                </a:solidFill>
              </a:rPr>
              <a:pPr algn="r" defTabSz="1327617" fontAlgn="auto">
                <a:spcBef>
                  <a:spcPts val="0"/>
                </a:spcBef>
                <a:spcAft>
                  <a:spcPts val="0"/>
                </a:spcAft>
                <a:defRPr sz="1800" b="0" i="0" u="none" strike="noStrike" kern="0" cap="none" spc="0" baseline="0">
                  <a:solidFill>
                    <a:srgbClr val="000000"/>
                  </a:solidFill>
                  <a:uFillTx/>
                </a:defRPr>
              </a:pPr>
              <a:t>4</a:t>
            </a:fld>
            <a:endParaRPr lang="en-GB" sz="2600" kern="0" dirty="0">
              <a:solidFill>
                <a:srgbClr val="000000"/>
              </a:solidFill>
              <a:latin typeface="Calibri"/>
            </a:endParaRPr>
          </a:p>
        </p:txBody>
      </p:sp>
      <p:sp>
        <p:nvSpPr>
          <p:cNvPr id="3" name="Slide Image Placeholder 2">
            <a:extLst>
              <a:ext uri="{FF2B5EF4-FFF2-40B4-BE49-F238E27FC236}">
                <a16:creationId xmlns:a16="http://schemas.microsoft.com/office/drawing/2014/main" id="{8515DEA5-3B54-4BB8-9544-A94D2E8607FB}"/>
              </a:ext>
            </a:extLst>
          </p:cNvPr>
          <p:cNvSpPr>
            <a:spLocks noGrp="1" noRot="1" noChangeAspect="1"/>
          </p:cNvSpPr>
          <p:nvPr>
            <p:ph type="sldImg"/>
          </p:nvPr>
        </p:nvSpPr>
        <p:spPr>
          <a:xfrm>
            <a:off x="2032000" y="1652588"/>
            <a:ext cx="5951538" cy="4464050"/>
          </a:xfrm>
        </p:spPr>
      </p:sp>
      <p:sp>
        <p:nvSpPr>
          <p:cNvPr id="4" name="Rectangle 3">
            <a:extLst>
              <a:ext uri="{FF2B5EF4-FFF2-40B4-BE49-F238E27FC236}">
                <a16:creationId xmlns:a16="http://schemas.microsoft.com/office/drawing/2014/main" id="{DA0E831E-24E8-44FA-AE5D-DE31D9BFF772}"/>
              </a:ext>
            </a:extLst>
          </p:cNvPr>
          <p:cNvSpPr txBox="1">
            <a:spLocks noGrp="1"/>
          </p:cNvSpPr>
          <p:nvPr>
            <p:ph type="body" sz="quarter" idx="1"/>
          </p:nvPr>
        </p:nvSpPr>
        <p:spPr/>
        <p:txBody>
          <a:bodyPr/>
          <a:lstStyle/>
          <a:p>
            <a:endParaRPr lang="en-GB" dirty="0"/>
          </a:p>
        </p:txBody>
      </p:sp>
    </p:spTree>
    <p:extLst>
      <p:ext uri="{BB962C8B-B14F-4D97-AF65-F5344CB8AC3E}">
        <p14:creationId xmlns:p14="http://schemas.microsoft.com/office/powerpoint/2010/main" val="2769861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kern="1200" dirty="0">
                <a:solidFill>
                  <a:schemeClr val="tx1"/>
                </a:solidFill>
                <a:effectLst/>
                <a:latin typeface="+mn-lt"/>
                <a:ea typeface="+mn-ea"/>
                <a:cs typeface="+mn-cs"/>
              </a:rPr>
              <a:t>False. Hand gels decrease the amount of protein, but </a:t>
            </a:r>
            <a:r>
              <a:rPr lang="en-GB" sz="1200" b="1" kern="1200" dirty="0">
                <a:solidFill>
                  <a:schemeClr val="tx1"/>
                </a:solidFill>
                <a:effectLst/>
                <a:latin typeface="+mn-lt"/>
                <a:ea typeface="+mn-ea"/>
                <a:cs typeface="+mn-cs"/>
              </a:rPr>
              <a:t>DO NOT </a:t>
            </a:r>
            <a:r>
              <a:rPr lang="en-GB" sz="1200" b="0" kern="1200" dirty="0">
                <a:solidFill>
                  <a:schemeClr val="tx1"/>
                </a:solidFill>
                <a:effectLst/>
                <a:latin typeface="+mn-lt"/>
                <a:ea typeface="+mn-ea"/>
                <a:cs typeface="+mn-cs"/>
              </a:rPr>
              <a:t>remove the protein. </a:t>
            </a:r>
          </a:p>
          <a:p>
            <a:pPr fontAlgn="base"/>
            <a:r>
              <a:rPr lang="en-GB" sz="1200" b="0" kern="1200" dirty="0">
                <a:solidFill>
                  <a:schemeClr val="tx1"/>
                </a:solidFill>
                <a:effectLst/>
                <a:latin typeface="+mn-lt"/>
                <a:ea typeface="+mn-ea"/>
                <a:cs typeface="+mn-cs"/>
              </a:rPr>
              <a:t>Soap and water and wet wipes do the trick. Hand gels are helpful for preventing the flu and other infections.</a:t>
            </a:r>
          </a:p>
          <a:p>
            <a:pPr fontAlgn="base"/>
            <a:r>
              <a:rPr lang="en-GB" sz="1200" b="0" kern="1200" dirty="0">
                <a:solidFill>
                  <a:schemeClr val="tx1"/>
                </a:solidFill>
                <a:effectLst/>
                <a:latin typeface="+mn-lt"/>
                <a:ea typeface="+mn-ea"/>
                <a:cs typeface="+mn-cs"/>
              </a:rPr>
              <a:t>What Works: Soap and water, commercial Hand wipes</a:t>
            </a:r>
          </a:p>
          <a:p>
            <a:r>
              <a:rPr lang="en-GB" sz="1200" b="0" kern="1200" dirty="0">
                <a:solidFill>
                  <a:schemeClr val="tx1"/>
                </a:solidFill>
                <a:effectLst/>
                <a:latin typeface="+mn-lt"/>
                <a:ea typeface="+mn-ea"/>
                <a:cs typeface="+mn-cs"/>
              </a:rPr>
              <a:t>What Doesn’t: Hand sanitizers </a:t>
            </a:r>
            <a:endParaRPr lang="en-GB" b="0"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37</a:t>
            </a:fld>
            <a:endParaRPr lang="en-GB" dirty="0"/>
          </a:p>
        </p:txBody>
      </p:sp>
    </p:spTree>
    <p:extLst>
      <p:ext uri="{BB962C8B-B14F-4D97-AF65-F5344CB8AC3E}">
        <p14:creationId xmlns:p14="http://schemas.microsoft.com/office/powerpoint/2010/main" val="1790468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https://www.mayoclinic.org/diseases-conditions/food-allergy/expert-answers/food-allergy/faq-20058483</a:t>
            </a:r>
          </a:p>
          <a:p>
            <a:endParaRPr lang="en-GB" dirty="0"/>
          </a:p>
          <a:p>
            <a:r>
              <a:rPr lang="en-GB" dirty="0"/>
              <a:t>The Journal of the American Medical Association reports that 10.8% of US Adults surveyed had at least one allergy.  If this was translated to the American adult population it would mean 26 million adults a have a food allergy.</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39</a:t>
            </a:fld>
            <a:endParaRPr lang="en-GB" dirty="0"/>
          </a:p>
        </p:txBody>
      </p:sp>
    </p:spTree>
    <p:extLst>
      <p:ext uri="{BB962C8B-B14F-4D97-AF65-F5344CB8AC3E}">
        <p14:creationId xmlns:p14="http://schemas.microsoft.com/office/powerpoint/2010/main" val="39331786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40</a:t>
            </a:fld>
            <a:endParaRPr lang="en-GB" dirty="0"/>
          </a:p>
        </p:txBody>
      </p:sp>
    </p:spTree>
    <p:extLst>
      <p:ext uri="{BB962C8B-B14F-4D97-AF65-F5344CB8AC3E}">
        <p14:creationId xmlns:p14="http://schemas.microsoft.com/office/powerpoint/2010/main" val="423850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41</a:t>
            </a:fld>
            <a:endParaRPr lang="en-GB" dirty="0"/>
          </a:p>
        </p:txBody>
      </p:sp>
    </p:spTree>
    <p:extLst>
      <p:ext uri="{BB962C8B-B14F-4D97-AF65-F5344CB8AC3E}">
        <p14:creationId xmlns:p14="http://schemas.microsoft.com/office/powerpoint/2010/main" val="12701568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Ingredients:</a:t>
            </a:r>
          </a:p>
          <a:p>
            <a:r>
              <a:rPr lang="en-GB" dirty="0"/>
              <a:t>Watermelon</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43</a:t>
            </a:fld>
            <a:endParaRPr lang="en-GB" dirty="0"/>
          </a:p>
        </p:txBody>
      </p:sp>
    </p:spTree>
    <p:extLst>
      <p:ext uri="{BB962C8B-B14F-4D97-AF65-F5344CB8AC3E}">
        <p14:creationId xmlns:p14="http://schemas.microsoft.com/office/powerpoint/2010/main" val="4054972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Soy Sauce</a:t>
            </a:r>
          </a:p>
          <a:p>
            <a:r>
              <a:rPr lang="en-GB" sz="1200" kern="1200" dirty="0">
                <a:solidFill>
                  <a:schemeClr val="tx1"/>
                </a:solidFill>
                <a:effectLst/>
                <a:latin typeface="+mn-lt"/>
                <a:ea typeface="+mn-ea"/>
                <a:cs typeface="+mn-cs"/>
              </a:rPr>
              <a:t>Surprisingly enough there are more than just soybeans in your </a:t>
            </a:r>
            <a:r>
              <a:rPr lang="en-GB" sz="1200" kern="1200" dirty="0" err="1">
                <a:solidFill>
                  <a:schemeClr val="tx1"/>
                </a:solidFill>
                <a:effectLst/>
                <a:latin typeface="+mn-lt"/>
                <a:ea typeface="+mn-ea"/>
                <a:cs typeface="+mn-cs"/>
              </a:rPr>
              <a:t>favorite</a:t>
            </a:r>
            <a:r>
              <a:rPr lang="en-GB" sz="1200" kern="1200" dirty="0">
                <a:solidFill>
                  <a:schemeClr val="tx1"/>
                </a:solidFill>
                <a:effectLst/>
                <a:latin typeface="+mn-lt"/>
                <a:ea typeface="+mn-ea"/>
                <a:cs typeface="+mn-cs"/>
              </a:rPr>
              <a:t> Asian condiments. Soy sauce is commonly made with fermented wheat. Sorry gluten-free friends, this complementary rice topping is just not on your list of safe foods. Try gluten-free tamari instead because it’s naturally gluten-free. Side note: common sauces and marinades at restaurants include soy sauce in them, so make sure you’re asking.</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44</a:t>
            </a:fld>
            <a:endParaRPr lang="en-GB" dirty="0"/>
          </a:p>
        </p:txBody>
      </p:sp>
    </p:spTree>
    <p:extLst>
      <p:ext uri="{BB962C8B-B14F-4D97-AF65-F5344CB8AC3E}">
        <p14:creationId xmlns:p14="http://schemas.microsoft.com/office/powerpoint/2010/main" val="42825256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Information</a:t>
            </a:r>
          </a:p>
          <a:p>
            <a:pPr fontAlgn="base"/>
            <a:r>
              <a:rPr lang="en-GB" sz="1200" b="1" i="0" u="none" strike="noStrike" kern="1200" dirty="0">
                <a:solidFill>
                  <a:schemeClr val="tx1"/>
                </a:solidFill>
                <a:effectLst/>
                <a:latin typeface="+mn-lt"/>
                <a:ea typeface="+mn-ea"/>
                <a:cs typeface="+mn-cs"/>
              </a:rPr>
              <a:t>Ingredients</a:t>
            </a:r>
          </a:p>
          <a:p>
            <a:pPr fontAlgn="base"/>
            <a:r>
              <a:rPr lang="en-GB" sz="1200" b="0" i="0" u="none" strike="noStrike" kern="1200" dirty="0">
                <a:solidFill>
                  <a:schemeClr val="tx1"/>
                </a:solidFill>
                <a:effectLst/>
                <a:latin typeface="+mn-lt"/>
                <a:ea typeface="+mn-ea"/>
                <a:cs typeface="+mn-cs"/>
              </a:rPr>
              <a:t>Water, </a:t>
            </a:r>
            <a:r>
              <a:rPr lang="en-GB" sz="1200" b="1" i="0" u="none" strike="noStrike" kern="1200" dirty="0">
                <a:solidFill>
                  <a:schemeClr val="tx1"/>
                </a:solidFill>
                <a:effectLst/>
                <a:latin typeface="+mn-lt"/>
                <a:ea typeface="+mn-ea"/>
                <a:cs typeface="+mn-cs"/>
              </a:rPr>
              <a:t>Soybeans</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Wheat</a:t>
            </a:r>
            <a:r>
              <a:rPr lang="en-GB" sz="1200" b="0" i="0" u="none" strike="noStrike" kern="1200" dirty="0">
                <a:solidFill>
                  <a:schemeClr val="tx1"/>
                </a:solidFill>
                <a:effectLst/>
                <a:latin typeface="+mn-lt"/>
                <a:ea typeface="+mn-ea"/>
                <a:cs typeface="+mn-cs"/>
              </a:rPr>
              <a:t>, Salt</a:t>
            </a:r>
          </a:p>
          <a:p>
            <a:pPr fontAlgn="base"/>
            <a:r>
              <a:rPr lang="en-GB" sz="1200" b="1" i="0" u="none" strike="noStrike" kern="1200" dirty="0">
                <a:solidFill>
                  <a:schemeClr val="tx1"/>
                </a:solidFill>
                <a:effectLst/>
                <a:latin typeface="+mn-lt"/>
                <a:ea typeface="+mn-ea"/>
                <a:cs typeface="+mn-cs"/>
              </a:rPr>
              <a:t>Allergy Information</a:t>
            </a:r>
          </a:p>
          <a:p>
            <a:pPr fontAlgn="base"/>
            <a:r>
              <a:rPr lang="en-GB" sz="1200" b="0" i="0" u="none" strike="noStrike" kern="1200" dirty="0">
                <a:solidFill>
                  <a:schemeClr val="tx1"/>
                </a:solidFill>
                <a:effectLst/>
                <a:latin typeface="+mn-lt"/>
                <a:ea typeface="+mn-ea"/>
                <a:cs typeface="+mn-cs"/>
              </a:rPr>
              <a:t>Contains: Soya, Wheat</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45</a:t>
            </a:fld>
            <a:endParaRPr lang="en-GB" dirty="0"/>
          </a:p>
        </p:txBody>
      </p:sp>
    </p:spTree>
    <p:extLst>
      <p:ext uri="{BB962C8B-B14F-4D97-AF65-F5344CB8AC3E}">
        <p14:creationId xmlns:p14="http://schemas.microsoft.com/office/powerpoint/2010/main" val="26761363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INGREDIENTS LIST:</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Sultanas (27%), Sugar, Marzipan (11%), Wheat Flour (</a:t>
            </a:r>
            <a:r>
              <a:rPr lang="en-GB" sz="1200" b="1" i="0" u="none" strike="noStrike" kern="1200" dirty="0">
                <a:solidFill>
                  <a:schemeClr val="tx1"/>
                </a:solidFill>
                <a:effectLst/>
                <a:latin typeface="+mn-lt"/>
                <a:ea typeface="+mn-ea"/>
                <a:cs typeface="+mn-cs"/>
              </a:rPr>
              <a:t>Wheat</a:t>
            </a:r>
            <a:r>
              <a:rPr lang="en-GB" sz="1200" b="0" i="0" u="none" strike="noStrike" kern="1200" dirty="0">
                <a:solidFill>
                  <a:schemeClr val="tx1"/>
                </a:solidFill>
                <a:effectLst/>
                <a:latin typeface="+mn-lt"/>
                <a:ea typeface="+mn-ea"/>
                <a:cs typeface="+mn-cs"/>
              </a:rPr>
              <a:t> Flour, Calcium Carbonate, Iron, Niacin, </a:t>
            </a:r>
            <a:r>
              <a:rPr lang="en-GB" sz="1200" b="0" i="0" u="none" strike="noStrike" kern="1200" dirty="0" err="1">
                <a:solidFill>
                  <a:schemeClr val="tx1"/>
                </a:solidFill>
                <a:effectLst/>
                <a:latin typeface="+mn-lt"/>
                <a:ea typeface="+mn-ea"/>
                <a:cs typeface="+mn-cs"/>
              </a:rPr>
              <a:t>Thiamin</a:t>
            </a:r>
            <a:r>
              <a:rPr lang="en-GB" sz="1200" b="0" i="0" u="none" strike="noStrike" kern="1200" dirty="0">
                <a:solidFill>
                  <a:schemeClr val="tx1"/>
                </a:solidFill>
                <a:effectLst/>
                <a:latin typeface="+mn-lt"/>
                <a:ea typeface="+mn-ea"/>
                <a:cs typeface="+mn-cs"/>
              </a:rPr>
              <a:t>), Raisins (6%), Glucose Syrup, Pasteurised </a:t>
            </a:r>
            <a:r>
              <a:rPr lang="en-GB" sz="1200" b="1" i="0" u="none" strike="noStrike" kern="1200" dirty="0">
                <a:solidFill>
                  <a:schemeClr val="tx1"/>
                </a:solidFill>
                <a:effectLst/>
                <a:latin typeface="+mn-lt"/>
                <a:ea typeface="+mn-ea"/>
                <a:cs typeface="+mn-cs"/>
              </a:rPr>
              <a:t>Egg</a:t>
            </a:r>
            <a:r>
              <a:rPr lang="en-GB" sz="1200" b="0" i="0" u="none" strike="noStrike" kern="1200" dirty="0">
                <a:solidFill>
                  <a:schemeClr val="tx1"/>
                </a:solidFill>
                <a:effectLst/>
                <a:latin typeface="+mn-lt"/>
                <a:ea typeface="+mn-ea"/>
                <a:cs typeface="+mn-cs"/>
              </a:rPr>
              <a:t>, Butter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Cherries (4.5%), Humectant (Glycerol), Glucose-Fructose Syrup, Palm Oil, Orange Peel, </a:t>
            </a:r>
            <a:r>
              <a:rPr lang="en-GB" sz="1200" b="1" i="0" u="none" strike="noStrike" kern="1200" dirty="0">
                <a:solidFill>
                  <a:schemeClr val="tx1"/>
                </a:solidFill>
                <a:effectLst/>
                <a:latin typeface="+mn-lt"/>
                <a:ea typeface="+mn-ea"/>
                <a:cs typeface="+mn-cs"/>
              </a:rPr>
              <a:t>Barley</a:t>
            </a:r>
            <a:r>
              <a:rPr lang="en-GB" sz="1200" b="0" i="0" u="none" strike="noStrike" kern="1200" dirty="0">
                <a:solidFill>
                  <a:schemeClr val="tx1"/>
                </a:solidFill>
                <a:effectLst/>
                <a:latin typeface="+mn-lt"/>
                <a:ea typeface="+mn-ea"/>
                <a:cs typeface="+mn-cs"/>
              </a:rPr>
              <a:t> Malt Extract, Rapeseed Oil, Lemon Peel, Palm Stearin, Preservative (Potassium Sorbate), Colours (Anthocyanins, Beetroot Red, Mixed Carotenes, Riboflavin, Curcumin, Iron Oxide, Titanium Dioxide), Emulsifiers (Mono- and Di-Glycerides of Fatty Acids, Acacia), Acidity Regulator (Citric Acid), Invert Sugar Syrup, Stabiliser (Xanthan Gum), Rice Flour, Orange Oil, Thickeners (Glycerol, </a:t>
            </a:r>
            <a:r>
              <a:rPr lang="en-GB" sz="1200" b="0" i="0" u="none" strike="noStrike" kern="1200" dirty="0" err="1">
                <a:solidFill>
                  <a:schemeClr val="tx1"/>
                </a:solidFill>
                <a:effectLst/>
                <a:latin typeface="+mn-lt"/>
                <a:ea typeface="+mn-ea"/>
                <a:cs typeface="+mn-cs"/>
              </a:rPr>
              <a:t>Tragacanth</a:t>
            </a:r>
            <a:r>
              <a:rPr lang="en-GB" sz="1200" b="0" i="0" u="none" strike="noStrike" kern="1200" dirty="0">
                <a:solidFill>
                  <a:schemeClr val="tx1"/>
                </a:solidFill>
                <a:effectLst/>
                <a:latin typeface="+mn-lt"/>
                <a:ea typeface="+mn-ea"/>
                <a:cs typeface="+mn-cs"/>
              </a:rPr>
              <a:t>), Glazing Agent (Shellac).</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Marzipan contains: Sugar, </a:t>
            </a:r>
            <a:r>
              <a:rPr lang="en-GB" sz="1200" b="1" i="0" u="none" strike="noStrike" kern="1200" dirty="0">
                <a:solidFill>
                  <a:schemeClr val="tx1"/>
                </a:solidFill>
                <a:effectLst/>
                <a:latin typeface="+mn-lt"/>
                <a:ea typeface="+mn-ea"/>
                <a:cs typeface="+mn-cs"/>
              </a:rPr>
              <a:t>Almonds</a:t>
            </a:r>
            <a:r>
              <a:rPr lang="en-GB" sz="1200" b="0" i="0" u="none" strike="noStrike" kern="1200" dirty="0">
                <a:solidFill>
                  <a:schemeClr val="tx1"/>
                </a:solidFill>
                <a:effectLst/>
                <a:latin typeface="+mn-lt"/>
                <a:ea typeface="+mn-ea"/>
                <a:cs typeface="+mn-cs"/>
              </a:rPr>
              <a:t>, Water, Glucose Syrup, Invert Sugar Syrup, Preservative (Potassium Sorbate).</a:t>
            </a:r>
          </a:p>
          <a:p>
            <a:pPr fontAlgn="base"/>
            <a:endParaRPr lang="en-GB" sz="1200" b="1" i="0" u="none" strike="noStrike" kern="1200" dirty="0">
              <a:solidFill>
                <a:schemeClr val="tx1"/>
              </a:solidFill>
              <a:effectLst/>
              <a:latin typeface="+mn-lt"/>
              <a:ea typeface="+mn-ea"/>
              <a:cs typeface="+mn-cs"/>
            </a:endParaRPr>
          </a:p>
          <a:p>
            <a:pPr fontAlgn="base"/>
            <a:r>
              <a:rPr lang="en-GB" sz="1200" b="1" i="0" u="none" strike="noStrike" kern="1200" dirty="0">
                <a:solidFill>
                  <a:schemeClr val="tx1"/>
                </a:solidFill>
                <a:effectLst/>
                <a:latin typeface="+mn-lt"/>
                <a:ea typeface="+mn-ea"/>
                <a:cs typeface="+mn-cs"/>
              </a:rPr>
              <a:t>Allergy Information</a:t>
            </a:r>
          </a:p>
          <a:p>
            <a:pPr fontAlgn="base"/>
            <a:r>
              <a:rPr lang="en-GB" sz="1200" b="0" i="0" u="none" strike="noStrike" kern="1200" dirty="0">
                <a:solidFill>
                  <a:schemeClr val="tx1"/>
                </a:solidFill>
                <a:effectLst/>
                <a:latin typeface="+mn-lt"/>
                <a:ea typeface="+mn-ea"/>
                <a:cs typeface="+mn-cs"/>
              </a:rPr>
              <a:t>Contains almond. Also, may contain peanuts, other nuts and soya. For allergens, including cereals containing gluten, see ingredients in bold.</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47</a:t>
            </a:fld>
            <a:endParaRPr lang="en-GB" dirty="0"/>
          </a:p>
        </p:txBody>
      </p:sp>
    </p:spTree>
    <p:extLst>
      <p:ext uri="{BB962C8B-B14F-4D97-AF65-F5344CB8AC3E}">
        <p14:creationId xmlns:p14="http://schemas.microsoft.com/office/powerpoint/2010/main" val="3882531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Ingredients</a:t>
            </a:r>
          </a:p>
          <a:p>
            <a:pPr fontAlgn="base"/>
            <a:r>
              <a:rPr lang="en-GB" sz="1200" b="0" i="0" u="none" strike="noStrike" kern="1200" dirty="0">
                <a:solidFill>
                  <a:schemeClr val="tx1"/>
                </a:solidFill>
                <a:effectLst/>
                <a:latin typeface="+mn-lt"/>
                <a:ea typeface="+mn-ea"/>
                <a:cs typeface="+mn-cs"/>
              </a:rPr>
              <a:t>Sugar, Modified Starch, Palm Oil, Gelling Agents (Sodium Phosphates, Diphosphates), Emulsifiers (Propylene Glycol Esters of Fatty Acids, </a:t>
            </a:r>
            <a:r>
              <a:rPr lang="en-GB" sz="1200" b="0" i="0" u="none" strike="noStrike" kern="1200" dirty="0" err="1">
                <a:solidFill>
                  <a:schemeClr val="tx1"/>
                </a:solidFill>
                <a:effectLst/>
                <a:latin typeface="+mn-lt"/>
                <a:ea typeface="+mn-ea"/>
                <a:cs typeface="+mn-cs"/>
              </a:rPr>
              <a:t>Lecithins</a:t>
            </a:r>
            <a:r>
              <a:rPr lang="en-GB" sz="1200" b="0" i="0" u="none" strike="noStrike" kern="1200" dirty="0">
                <a:solidFill>
                  <a:schemeClr val="tx1"/>
                </a:solidFill>
                <a:effectLst/>
                <a:latin typeface="+mn-lt"/>
                <a:ea typeface="+mn-ea"/>
                <a:cs typeface="+mn-cs"/>
              </a:rPr>
              <a:t>), Lactose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Colours (Plain Caramel, Carotenes),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Proteins, Butter Powder (1%) (Dried Butter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Glucose Syrup,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Proteins, Stabiliser (Triphosphate)), Light Brown Sugar (1%), Whey Powder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Calcium Carbonate, Anti-Caking Agent (Silicon Dioxide), Flavouring</a:t>
            </a:r>
          </a:p>
          <a:p>
            <a:pPr fontAlgn="base"/>
            <a:r>
              <a:rPr lang="en-GB" sz="1200" b="1" i="0" u="none" strike="noStrike" kern="1200" dirty="0">
                <a:solidFill>
                  <a:schemeClr val="tx1"/>
                </a:solidFill>
                <a:effectLst/>
                <a:latin typeface="+mn-lt"/>
                <a:ea typeface="+mn-ea"/>
                <a:cs typeface="+mn-cs"/>
              </a:rPr>
              <a:t>Allergy Information</a:t>
            </a:r>
          </a:p>
          <a:p>
            <a:pPr fontAlgn="base"/>
            <a:r>
              <a:rPr lang="en-GB" sz="1200" b="0" i="0" u="none" strike="noStrike" kern="1200" dirty="0">
                <a:solidFill>
                  <a:schemeClr val="tx1"/>
                </a:solidFill>
                <a:effectLst/>
                <a:latin typeface="+mn-lt"/>
                <a:ea typeface="+mn-ea"/>
                <a:cs typeface="+mn-cs"/>
              </a:rPr>
              <a:t>May also contain Soya and Wheat</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49</a:t>
            </a:fld>
            <a:endParaRPr lang="en-GB" dirty="0"/>
          </a:p>
        </p:txBody>
      </p:sp>
    </p:spTree>
    <p:extLst>
      <p:ext uri="{BB962C8B-B14F-4D97-AF65-F5344CB8AC3E}">
        <p14:creationId xmlns:p14="http://schemas.microsoft.com/office/powerpoint/2010/main" val="313478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Ingredients</a:t>
            </a:r>
          </a:p>
          <a:p>
            <a:pPr fontAlgn="base"/>
            <a:r>
              <a:rPr lang="en-GB" sz="1200" b="0" i="0" u="none" strike="noStrike" kern="1200" dirty="0">
                <a:solidFill>
                  <a:schemeClr val="tx1"/>
                </a:solidFill>
                <a:effectLst/>
                <a:latin typeface="+mn-lt"/>
                <a:ea typeface="+mn-ea"/>
                <a:cs typeface="+mn-cs"/>
              </a:rPr>
              <a:t>Smoked Salmon (25%), Single Cream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Poached Salmon (15%), Water, Full Fat Soft Cheese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Rapeseed Oil, Crème </a:t>
            </a:r>
            <a:r>
              <a:rPr lang="en-GB" sz="1200" b="0" i="0" u="none" strike="noStrike" kern="1200" dirty="0" err="1">
                <a:solidFill>
                  <a:schemeClr val="tx1"/>
                </a:solidFill>
                <a:effectLst/>
                <a:latin typeface="+mn-lt"/>
                <a:ea typeface="+mn-ea"/>
                <a:cs typeface="+mn-cs"/>
              </a:rPr>
              <a:t>Fraîche</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Lemon Juice, Olive Oil, Tapioca Starch, Pasteurised </a:t>
            </a:r>
            <a:r>
              <a:rPr lang="en-GB" sz="1200" b="1" i="0" u="none" strike="noStrike" kern="1200" dirty="0">
                <a:solidFill>
                  <a:schemeClr val="tx1"/>
                </a:solidFill>
                <a:effectLst/>
                <a:latin typeface="+mn-lt"/>
                <a:ea typeface="+mn-ea"/>
                <a:cs typeface="+mn-cs"/>
              </a:rPr>
              <a:t>Egg</a:t>
            </a:r>
            <a:r>
              <a:rPr lang="en-GB" sz="1200" b="0" i="0" u="none" strike="noStrike" kern="1200" dirty="0">
                <a:solidFill>
                  <a:schemeClr val="tx1"/>
                </a:solidFill>
                <a:effectLst/>
                <a:latin typeface="+mn-lt"/>
                <a:ea typeface="+mn-ea"/>
                <a:cs typeface="+mn-cs"/>
              </a:rPr>
              <a:t>, Tomato Paste, Spirit Vinegar, Salt, Horseradish, Cornflour, Black Pepper.</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Smoked Salmon contains: Salmon (</a:t>
            </a:r>
            <a:r>
              <a:rPr lang="en-GB" sz="1200" b="1" i="0" u="none" strike="noStrike" kern="1200" dirty="0">
                <a:solidFill>
                  <a:schemeClr val="tx1"/>
                </a:solidFill>
                <a:effectLst/>
                <a:latin typeface="+mn-lt"/>
                <a:ea typeface="+mn-ea"/>
                <a:cs typeface="+mn-cs"/>
              </a:rPr>
              <a:t>Fish</a:t>
            </a:r>
            <a:r>
              <a:rPr lang="en-GB" sz="1200" b="0" i="0" u="none" strike="noStrike" kern="1200" dirty="0">
                <a:solidFill>
                  <a:schemeClr val="tx1"/>
                </a:solidFill>
                <a:effectLst/>
                <a:latin typeface="+mn-lt"/>
                <a:ea typeface="+mn-ea"/>
                <a:cs typeface="+mn-cs"/>
              </a:rPr>
              <a:t>), Water, Salt, Brown Sugar.</a:t>
            </a:r>
            <a:br>
              <a:rPr lang="en-GB" sz="1200" b="0" i="0" u="none" strike="noStrike" kern="1200" dirty="0">
                <a:solidFill>
                  <a:schemeClr val="tx1"/>
                </a:solidFill>
                <a:effectLst/>
                <a:latin typeface="+mn-lt"/>
                <a:ea typeface="+mn-ea"/>
                <a:cs typeface="+mn-cs"/>
              </a:rPr>
            </a:b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Poached Salmon contains: Salmon (</a:t>
            </a:r>
            <a:r>
              <a:rPr lang="en-GB" sz="1200" b="1" i="0" u="none" strike="noStrike" kern="1200" dirty="0">
                <a:solidFill>
                  <a:schemeClr val="tx1"/>
                </a:solidFill>
                <a:effectLst/>
                <a:latin typeface="+mn-lt"/>
                <a:ea typeface="+mn-ea"/>
                <a:cs typeface="+mn-cs"/>
              </a:rPr>
              <a:t>Fish</a:t>
            </a:r>
            <a:r>
              <a:rPr lang="en-GB" sz="1200" b="0" i="0" u="none" strike="noStrike" kern="1200" dirty="0">
                <a:solidFill>
                  <a:schemeClr val="tx1"/>
                </a:solidFill>
                <a:effectLst/>
                <a:latin typeface="+mn-lt"/>
                <a:ea typeface="+mn-ea"/>
                <a:cs typeface="+mn-cs"/>
              </a:rPr>
              <a:t>), Salt, Brown Sugar.</a:t>
            </a:r>
          </a:p>
          <a:p>
            <a:pPr fontAlgn="base"/>
            <a:r>
              <a:rPr lang="en-GB" sz="1200" b="1" i="0" u="none" strike="noStrike" kern="1200" dirty="0">
                <a:solidFill>
                  <a:schemeClr val="tx1"/>
                </a:solidFill>
                <a:effectLst/>
                <a:latin typeface="+mn-lt"/>
                <a:ea typeface="+mn-ea"/>
                <a:cs typeface="+mn-cs"/>
              </a:rPr>
              <a:t>Allergy Information</a:t>
            </a:r>
          </a:p>
          <a:p>
            <a:pPr fontAlgn="base"/>
            <a:r>
              <a:rPr lang="en-GB" sz="1200" b="0" i="0" u="none" strike="noStrike" kern="1200" dirty="0">
                <a:solidFill>
                  <a:schemeClr val="tx1"/>
                </a:solidFill>
                <a:effectLst/>
                <a:latin typeface="+mn-lt"/>
                <a:ea typeface="+mn-ea"/>
                <a:cs typeface="+mn-cs"/>
              </a:rPr>
              <a:t>For allergens, see ingredients in bold</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51</a:t>
            </a:fld>
            <a:endParaRPr lang="en-GB" dirty="0"/>
          </a:p>
        </p:txBody>
      </p:sp>
    </p:spTree>
    <p:extLst>
      <p:ext uri="{BB962C8B-B14F-4D97-AF65-F5344CB8AC3E}">
        <p14:creationId xmlns:p14="http://schemas.microsoft.com/office/powerpoint/2010/main" val="4221950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GB" dirty="0"/>
          </a:p>
        </p:txBody>
      </p:sp>
      <p:sp>
        <p:nvSpPr>
          <p:cNvPr id="51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defTabSz="1327617" fontAlgn="base">
              <a:spcBef>
                <a:spcPct val="0"/>
              </a:spcBef>
              <a:spcAft>
                <a:spcPct val="0"/>
              </a:spcAft>
              <a:defRPr/>
            </a:pPr>
            <a:fld id="{15ACD30C-3BB6-432E-98AA-02C02C061795}" type="slidenum">
              <a:rPr lang="en-US">
                <a:solidFill>
                  <a:prstClr val="black"/>
                </a:solidFill>
                <a:latin typeface="Calibri" panose="020F0502020204030204"/>
              </a:rPr>
              <a:pPr defTabSz="1327617" fontAlgn="base">
                <a:spcBef>
                  <a:spcPct val="0"/>
                </a:spcBef>
                <a:spcAft>
                  <a:spcPct val="0"/>
                </a:spcAft>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5286216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Ingredients</a:t>
            </a:r>
          </a:p>
          <a:p>
            <a:r>
              <a:rPr lang="en-GB" dirty="0"/>
              <a:t>Courgette</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52</a:t>
            </a:fld>
            <a:endParaRPr lang="en-GB" dirty="0"/>
          </a:p>
        </p:txBody>
      </p:sp>
    </p:spTree>
    <p:extLst>
      <p:ext uri="{BB962C8B-B14F-4D97-AF65-F5344CB8AC3E}">
        <p14:creationId xmlns:p14="http://schemas.microsoft.com/office/powerpoint/2010/main" val="39890330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Ingredients</a:t>
            </a:r>
          </a:p>
          <a:p>
            <a:r>
              <a:rPr lang="en-GB" dirty="0"/>
              <a:t>Courgette</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53</a:t>
            </a:fld>
            <a:endParaRPr lang="en-GB" dirty="0"/>
          </a:p>
        </p:txBody>
      </p:sp>
    </p:spTree>
    <p:extLst>
      <p:ext uri="{BB962C8B-B14F-4D97-AF65-F5344CB8AC3E}">
        <p14:creationId xmlns:p14="http://schemas.microsoft.com/office/powerpoint/2010/main" val="18266057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54</a:t>
            </a:fld>
            <a:endParaRPr lang="en-GB" dirty="0"/>
          </a:p>
        </p:txBody>
      </p:sp>
    </p:spTree>
    <p:extLst>
      <p:ext uri="{BB962C8B-B14F-4D97-AF65-F5344CB8AC3E}">
        <p14:creationId xmlns:p14="http://schemas.microsoft.com/office/powerpoint/2010/main" val="817575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Ingredients:</a:t>
            </a:r>
          </a:p>
          <a:p>
            <a:r>
              <a:rPr lang="en-GB" dirty="0"/>
              <a:t>Potato</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55</a:t>
            </a:fld>
            <a:endParaRPr lang="en-GB" dirty="0"/>
          </a:p>
        </p:txBody>
      </p:sp>
    </p:spTree>
    <p:extLst>
      <p:ext uri="{BB962C8B-B14F-4D97-AF65-F5344CB8AC3E}">
        <p14:creationId xmlns:p14="http://schemas.microsoft.com/office/powerpoint/2010/main" val="1869608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Ingredients</a:t>
            </a:r>
          </a:p>
          <a:p>
            <a:r>
              <a:rPr lang="en-GB" sz="1200" b="0" i="0" u="none" strike="noStrike" kern="1200" dirty="0">
                <a:solidFill>
                  <a:schemeClr val="tx1"/>
                </a:solidFill>
                <a:effectLst/>
                <a:latin typeface="+mn-lt"/>
                <a:ea typeface="+mn-ea"/>
                <a:cs typeface="+mn-cs"/>
              </a:rPr>
              <a:t>Mussels (</a:t>
            </a:r>
            <a:r>
              <a:rPr lang="en-GB" sz="1200" b="1" i="0" u="none" strike="noStrike" kern="1200" dirty="0">
                <a:solidFill>
                  <a:schemeClr val="tx1"/>
                </a:solidFill>
                <a:effectLst/>
                <a:latin typeface="+mn-lt"/>
                <a:ea typeface="+mn-ea"/>
                <a:cs typeface="+mn-cs"/>
              </a:rPr>
              <a:t>Molluscs</a:t>
            </a:r>
            <a:r>
              <a:rPr lang="en-GB" sz="1200" b="0" i="0" u="none" strike="noStrike" kern="1200" dirty="0">
                <a:solidFill>
                  <a:schemeClr val="tx1"/>
                </a:solidFill>
                <a:effectLst/>
                <a:latin typeface="+mn-lt"/>
                <a:ea typeface="+mn-ea"/>
                <a:cs typeface="+mn-cs"/>
              </a:rPr>
              <a:t>) (88%), Butter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(4%), Water, Garlic Purée (2%), Shallots, Cornflour, Parsley, Black Pepper, Lemon Juice</a:t>
            </a:r>
          </a:p>
          <a:p>
            <a:r>
              <a:rPr lang="en-GB" sz="1200" b="1" i="0" u="none" strike="noStrike" kern="1200" dirty="0">
                <a:solidFill>
                  <a:schemeClr val="tx1"/>
                </a:solidFill>
                <a:effectLst/>
                <a:latin typeface="+mn-lt"/>
                <a:ea typeface="+mn-ea"/>
                <a:cs typeface="+mn-cs"/>
              </a:rPr>
              <a:t>Allergen Information</a:t>
            </a:r>
          </a:p>
          <a:p>
            <a:r>
              <a:rPr lang="en-GB" sz="1200" b="0" i="0" u="none" strike="noStrike" kern="1200" dirty="0">
                <a:solidFill>
                  <a:schemeClr val="tx1"/>
                </a:solidFill>
                <a:effectLst/>
                <a:latin typeface="+mn-lt"/>
                <a:ea typeface="+mn-ea"/>
                <a:cs typeface="+mn-cs"/>
              </a:rPr>
              <a:t>Contains Milk, Contains Molluscs</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57</a:t>
            </a:fld>
            <a:endParaRPr lang="en-GB" dirty="0"/>
          </a:p>
        </p:txBody>
      </p:sp>
    </p:spTree>
    <p:extLst>
      <p:ext uri="{BB962C8B-B14F-4D97-AF65-F5344CB8AC3E}">
        <p14:creationId xmlns:p14="http://schemas.microsoft.com/office/powerpoint/2010/main" val="18126924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Ingredients</a:t>
            </a:r>
          </a:p>
          <a:p>
            <a:pPr fontAlgn="base"/>
            <a:r>
              <a:rPr lang="en-GB" sz="1200" b="0" i="0" u="none" strike="noStrike" kern="1200" dirty="0">
                <a:solidFill>
                  <a:schemeClr val="tx1"/>
                </a:solidFill>
                <a:effectLst/>
                <a:latin typeface="+mn-lt"/>
                <a:ea typeface="+mn-ea"/>
                <a:cs typeface="+mn-cs"/>
              </a:rPr>
              <a:t>Milk Chocolate Flavoured Coating (71%) [Sugar*; Cocoa Butter; Cocoa Mass; Skimmed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Powder;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Fat; Lactose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Emulsifiers: </a:t>
            </a:r>
            <a:r>
              <a:rPr lang="en-GB" sz="1200" b="1" i="0" u="none" strike="noStrike" kern="1200" dirty="0">
                <a:solidFill>
                  <a:schemeClr val="tx1"/>
                </a:solidFill>
                <a:effectLst/>
                <a:latin typeface="+mn-lt"/>
                <a:ea typeface="+mn-ea"/>
                <a:cs typeface="+mn-cs"/>
              </a:rPr>
              <a:t>Soya</a:t>
            </a:r>
            <a:r>
              <a:rPr lang="en-GB" sz="1200" b="0" i="0" u="none" strike="noStrike" kern="1200" dirty="0">
                <a:solidFill>
                  <a:schemeClr val="tx1"/>
                </a:solidFill>
                <a:effectLst/>
                <a:latin typeface="+mn-lt"/>
                <a:ea typeface="+mn-ea"/>
                <a:cs typeface="+mn-cs"/>
              </a:rPr>
              <a:t> Lecithin*, E476], Peanut Butter Creme Centre (29%) [</a:t>
            </a:r>
            <a:r>
              <a:rPr lang="en-GB" sz="1200" b="1" i="0" u="none" strike="noStrike" kern="1200" dirty="0">
                <a:solidFill>
                  <a:schemeClr val="tx1"/>
                </a:solidFill>
                <a:effectLst/>
                <a:latin typeface="+mn-lt"/>
                <a:ea typeface="+mn-ea"/>
                <a:cs typeface="+mn-cs"/>
              </a:rPr>
              <a:t>Peanuts</a:t>
            </a:r>
            <a:r>
              <a:rPr lang="en-GB" sz="1200" b="0" i="0" u="none" strike="noStrike" kern="1200" dirty="0">
                <a:solidFill>
                  <a:schemeClr val="tx1"/>
                </a:solidFill>
                <a:effectLst/>
                <a:latin typeface="+mn-lt"/>
                <a:ea typeface="+mn-ea"/>
                <a:cs typeface="+mn-cs"/>
              </a:rPr>
              <a:t>; Sugar*; Dextrose*; Cocoa Butter; Partially Hydrogenated Vegetable Oil (Palm Kernel and Palm Oil); Salt; Palm Kernel Oil; </a:t>
            </a:r>
            <a:r>
              <a:rPr lang="en-GB" sz="1200" b="0" i="0" u="none" strike="noStrike" kern="1200" dirty="0" err="1">
                <a:solidFill>
                  <a:schemeClr val="tx1"/>
                </a:solidFill>
                <a:effectLst/>
                <a:latin typeface="+mn-lt"/>
                <a:ea typeface="+mn-ea"/>
                <a:cs typeface="+mn-cs"/>
              </a:rPr>
              <a:t>Cornstarch</a:t>
            </a:r>
            <a:r>
              <a:rPr lang="en-GB" sz="1200" b="0" i="0" u="none" strike="noStrike" kern="1200" dirty="0">
                <a:solidFill>
                  <a:schemeClr val="tx1"/>
                </a:solidFill>
                <a:effectLst/>
                <a:latin typeface="+mn-lt"/>
                <a:ea typeface="+mn-ea"/>
                <a:cs typeface="+mn-cs"/>
              </a:rPr>
              <a:t>*; Antioxidant: E319, Citric Acid], *Produced from genetically modified Sugar Beet, Corn and Soya Beans</a:t>
            </a:r>
          </a:p>
          <a:p>
            <a:pPr fontAlgn="base"/>
            <a:r>
              <a:rPr lang="en-GB" sz="1200" b="1" i="0" u="none" strike="noStrike" kern="1200" dirty="0">
                <a:solidFill>
                  <a:schemeClr val="tx1"/>
                </a:solidFill>
                <a:effectLst/>
                <a:latin typeface="+mn-lt"/>
                <a:ea typeface="+mn-ea"/>
                <a:cs typeface="+mn-cs"/>
              </a:rPr>
              <a:t>Allergy Information</a:t>
            </a:r>
          </a:p>
          <a:p>
            <a:pPr fontAlgn="base"/>
            <a:r>
              <a:rPr lang="en-GB" sz="1200" b="0" i="0" u="none" strike="noStrike" kern="1200" dirty="0">
                <a:solidFill>
                  <a:schemeClr val="tx1"/>
                </a:solidFill>
                <a:effectLst/>
                <a:latin typeface="+mn-lt"/>
                <a:ea typeface="+mn-ea"/>
                <a:cs typeface="+mn-cs"/>
              </a:rPr>
              <a:t>May contain traces of </a:t>
            </a:r>
            <a:r>
              <a:rPr lang="en-GB" sz="1200" b="1" i="0" u="none" strike="noStrike" kern="1200" dirty="0">
                <a:solidFill>
                  <a:schemeClr val="tx1"/>
                </a:solidFill>
                <a:effectLst/>
                <a:latin typeface="+mn-lt"/>
                <a:ea typeface="+mn-ea"/>
                <a:cs typeface="+mn-cs"/>
              </a:rPr>
              <a:t>Almonds</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58</a:t>
            </a:fld>
            <a:endParaRPr lang="en-GB" dirty="0"/>
          </a:p>
        </p:txBody>
      </p:sp>
    </p:spTree>
    <p:extLst>
      <p:ext uri="{BB962C8B-B14F-4D97-AF65-F5344CB8AC3E}">
        <p14:creationId xmlns:p14="http://schemas.microsoft.com/office/powerpoint/2010/main" val="10250902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Ingredients</a:t>
            </a:r>
          </a:p>
          <a:p>
            <a:pPr fontAlgn="base"/>
            <a:r>
              <a:rPr lang="en-GB" sz="1200" b="0" i="0" u="none" strike="noStrike" kern="1200" dirty="0">
                <a:solidFill>
                  <a:schemeClr val="tx1"/>
                </a:solidFill>
                <a:effectLst/>
                <a:latin typeface="+mn-lt"/>
                <a:ea typeface="+mn-ea"/>
                <a:cs typeface="+mn-cs"/>
              </a:rPr>
              <a:t>Milk Chocolate Flavoured Coating (71%) [Sugar*; Cocoa Butter; Cocoa Mass; Skimmed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Powder;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Fat; Lactose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Emulsifiers: </a:t>
            </a:r>
            <a:r>
              <a:rPr lang="en-GB" sz="1200" b="1" i="0" u="none" strike="noStrike" kern="1200" dirty="0">
                <a:solidFill>
                  <a:schemeClr val="tx1"/>
                </a:solidFill>
                <a:effectLst/>
                <a:latin typeface="+mn-lt"/>
                <a:ea typeface="+mn-ea"/>
                <a:cs typeface="+mn-cs"/>
              </a:rPr>
              <a:t>Soya</a:t>
            </a:r>
            <a:r>
              <a:rPr lang="en-GB" sz="1200" b="0" i="0" u="none" strike="noStrike" kern="1200" dirty="0">
                <a:solidFill>
                  <a:schemeClr val="tx1"/>
                </a:solidFill>
                <a:effectLst/>
                <a:latin typeface="+mn-lt"/>
                <a:ea typeface="+mn-ea"/>
                <a:cs typeface="+mn-cs"/>
              </a:rPr>
              <a:t> Lecithin*, E476], Peanut Butter Creme Centre (29%) [</a:t>
            </a:r>
            <a:r>
              <a:rPr lang="en-GB" sz="1200" b="1" i="0" u="none" strike="noStrike" kern="1200" dirty="0">
                <a:solidFill>
                  <a:schemeClr val="tx1"/>
                </a:solidFill>
                <a:effectLst/>
                <a:latin typeface="+mn-lt"/>
                <a:ea typeface="+mn-ea"/>
                <a:cs typeface="+mn-cs"/>
              </a:rPr>
              <a:t>Peanuts</a:t>
            </a:r>
            <a:r>
              <a:rPr lang="en-GB" sz="1200" b="0" i="0" u="none" strike="noStrike" kern="1200" dirty="0">
                <a:solidFill>
                  <a:schemeClr val="tx1"/>
                </a:solidFill>
                <a:effectLst/>
                <a:latin typeface="+mn-lt"/>
                <a:ea typeface="+mn-ea"/>
                <a:cs typeface="+mn-cs"/>
              </a:rPr>
              <a:t>; Sugar*; Dextrose*; Cocoa Butter; Partially Hydrogenated Vegetable Oil (Palm Kernel and Palm Oil); Salt; Palm Kernel Oil; </a:t>
            </a:r>
            <a:r>
              <a:rPr lang="en-GB" sz="1200" b="0" i="0" u="none" strike="noStrike" kern="1200" dirty="0" err="1">
                <a:solidFill>
                  <a:schemeClr val="tx1"/>
                </a:solidFill>
                <a:effectLst/>
                <a:latin typeface="+mn-lt"/>
                <a:ea typeface="+mn-ea"/>
                <a:cs typeface="+mn-cs"/>
              </a:rPr>
              <a:t>Cornstarch</a:t>
            </a:r>
            <a:r>
              <a:rPr lang="en-GB" sz="1200" b="0" i="0" u="none" strike="noStrike" kern="1200" dirty="0">
                <a:solidFill>
                  <a:schemeClr val="tx1"/>
                </a:solidFill>
                <a:effectLst/>
                <a:latin typeface="+mn-lt"/>
                <a:ea typeface="+mn-ea"/>
                <a:cs typeface="+mn-cs"/>
              </a:rPr>
              <a:t>*; Antioxidant: E319, Citric Acid], *Produced from genetically modified Sugar Beet, Corn and Soya Beans</a:t>
            </a:r>
          </a:p>
          <a:p>
            <a:pPr fontAlgn="base"/>
            <a:r>
              <a:rPr lang="en-GB" sz="1200" b="1" i="0" u="none" strike="noStrike" kern="1200" dirty="0">
                <a:solidFill>
                  <a:schemeClr val="tx1"/>
                </a:solidFill>
                <a:effectLst/>
                <a:latin typeface="+mn-lt"/>
                <a:ea typeface="+mn-ea"/>
                <a:cs typeface="+mn-cs"/>
              </a:rPr>
              <a:t>Allergy Information</a:t>
            </a:r>
          </a:p>
          <a:p>
            <a:pPr fontAlgn="base"/>
            <a:r>
              <a:rPr lang="en-GB" sz="1200" b="0" i="0" u="none" strike="noStrike" kern="1200" dirty="0">
                <a:solidFill>
                  <a:schemeClr val="tx1"/>
                </a:solidFill>
                <a:effectLst/>
                <a:latin typeface="+mn-lt"/>
                <a:ea typeface="+mn-ea"/>
                <a:cs typeface="+mn-cs"/>
              </a:rPr>
              <a:t>May contain traces of </a:t>
            </a:r>
            <a:r>
              <a:rPr lang="en-GB" sz="1200" b="1" i="0" u="none" strike="noStrike" kern="1200" dirty="0">
                <a:solidFill>
                  <a:schemeClr val="tx1"/>
                </a:solidFill>
                <a:effectLst/>
                <a:latin typeface="+mn-lt"/>
                <a:ea typeface="+mn-ea"/>
                <a:cs typeface="+mn-cs"/>
              </a:rPr>
              <a:t>Almonds</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59</a:t>
            </a:fld>
            <a:endParaRPr lang="en-GB" dirty="0"/>
          </a:p>
        </p:txBody>
      </p:sp>
    </p:spTree>
    <p:extLst>
      <p:ext uri="{BB962C8B-B14F-4D97-AF65-F5344CB8AC3E}">
        <p14:creationId xmlns:p14="http://schemas.microsoft.com/office/powerpoint/2010/main" val="3627252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Ingredients</a:t>
            </a:r>
          </a:p>
          <a:p>
            <a:r>
              <a:rPr lang="en-GB" dirty="0"/>
              <a:t>Maple Syrup</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61</a:t>
            </a:fld>
            <a:endParaRPr lang="en-GB" dirty="0"/>
          </a:p>
        </p:txBody>
      </p:sp>
    </p:spTree>
    <p:extLst>
      <p:ext uri="{BB962C8B-B14F-4D97-AF65-F5344CB8AC3E}">
        <p14:creationId xmlns:p14="http://schemas.microsoft.com/office/powerpoint/2010/main" val="1137033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Ingredients</a:t>
            </a:r>
          </a:p>
          <a:p>
            <a:pPr fontAlgn="base"/>
            <a:r>
              <a:rPr lang="en-GB" sz="1200" b="0" i="0" u="none" strike="noStrike" kern="1200" dirty="0">
                <a:solidFill>
                  <a:schemeClr val="tx1"/>
                </a:solidFill>
                <a:effectLst/>
                <a:latin typeface="+mn-lt"/>
                <a:ea typeface="+mn-ea"/>
                <a:cs typeface="+mn-cs"/>
              </a:rPr>
              <a:t>Sunflower Seed Oil, Italian Basil (36%), </a:t>
            </a:r>
            <a:r>
              <a:rPr lang="en-GB" sz="1200" b="1" i="0" u="none" strike="noStrike" kern="1200" dirty="0">
                <a:solidFill>
                  <a:schemeClr val="tx1"/>
                </a:solidFill>
                <a:effectLst/>
                <a:latin typeface="+mn-lt"/>
                <a:ea typeface="+mn-ea"/>
                <a:cs typeface="+mn-cs"/>
              </a:rPr>
              <a:t>Cashew Nuts</a:t>
            </a:r>
            <a:r>
              <a:rPr lang="en-GB" sz="1200" b="0" i="0" u="none" strike="noStrike" kern="1200" dirty="0">
                <a:solidFill>
                  <a:schemeClr val="tx1"/>
                </a:solidFill>
                <a:effectLst/>
                <a:latin typeface="+mn-lt"/>
                <a:ea typeface="+mn-ea"/>
                <a:cs typeface="+mn-cs"/>
              </a:rPr>
              <a:t>, Grana Padano PDO Cheese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Egg</a:t>
            </a:r>
            <a:r>
              <a:rPr lang="en-GB" sz="1200" b="0" i="0" u="none" strike="noStrike" kern="1200" dirty="0">
                <a:solidFill>
                  <a:schemeClr val="tx1"/>
                </a:solidFill>
                <a:effectLst/>
                <a:latin typeface="+mn-lt"/>
                <a:ea typeface="+mn-ea"/>
                <a:cs typeface="+mn-cs"/>
              </a:rPr>
              <a:t>), Sea Salt, Glucose, Pecorino Romano PDO Cheese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Crushed Pine Kernels, Extra Virgin Olive Oil, Flavourings, Potato Flakes, Acidity Regulator: Lactic Acid</a:t>
            </a:r>
          </a:p>
          <a:p>
            <a:pPr fontAlgn="base"/>
            <a:r>
              <a:rPr lang="en-GB" sz="1200" b="1" i="0" u="none" strike="noStrike" kern="1200" dirty="0">
                <a:solidFill>
                  <a:schemeClr val="tx1"/>
                </a:solidFill>
                <a:effectLst/>
                <a:latin typeface="+mn-lt"/>
                <a:ea typeface="+mn-ea"/>
                <a:cs typeface="+mn-cs"/>
              </a:rPr>
              <a:t>Allergy Information</a:t>
            </a:r>
          </a:p>
          <a:p>
            <a:pPr fontAlgn="base"/>
            <a:r>
              <a:rPr lang="en-GB" sz="1200" b="1" i="0" u="none" strike="noStrike" kern="1200" dirty="0">
                <a:solidFill>
                  <a:schemeClr val="tx1"/>
                </a:solidFill>
                <a:effectLst/>
                <a:latin typeface="+mn-lt"/>
                <a:ea typeface="+mn-ea"/>
                <a:cs typeface="+mn-cs"/>
              </a:rPr>
              <a:t>May also contain other Nuts</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62</a:t>
            </a:fld>
            <a:endParaRPr lang="en-GB" dirty="0"/>
          </a:p>
        </p:txBody>
      </p:sp>
    </p:spTree>
    <p:extLst>
      <p:ext uri="{BB962C8B-B14F-4D97-AF65-F5344CB8AC3E}">
        <p14:creationId xmlns:p14="http://schemas.microsoft.com/office/powerpoint/2010/main" val="37847460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u="none" strike="noStrike" kern="1200" dirty="0">
                <a:solidFill>
                  <a:schemeClr val="tx1"/>
                </a:solidFill>
                <a:effectLst/>
                <a:latin typeface="+mn-lt"/>
                <a:ea typeface="+mn-ea"/>
                <a:cs typeface="+mn-cs"/>
              </a:rPr>
              <a:t>Ingredients</a:t>
            </a:r>
          </a:p>
          <a:p>
            <a:pPr fontAlgn="base"/>
            <a:r>
              <a:rPr lang="en-GB" sz="1200" b="0" i="0" u="none" strike="noStrike" kern="1200" dirty="0">
                <a:solidFill>
                  <a:schemeClr val="tx1"/>
                </a:solidFill>
                <a:effectLst/>
                <a:latin typeface="+mn-lt"/>
                <a:ea typeface="+mn-ea"/>
                <a:cs typeface="+mn-cs"/>
              </a:rPr>
              <a:t>Sunflower Seed Oil, Italian Basil (36%), </a:t>
            </a:r>
            <a:r>
              <a:rPr lang="en-GB" sz="1200" b="1" i="0" u="none" strike="noStrike" kern="1200" dirty="0">
                <a:solidFill>
                  <a:schemeClr val="tx1"/>
                </a:solidFill>
                <a:effectLst/>
                <a:latin typeface="+mn-lt"/>
                <a:ea typeface="+mn-ea"/>
                <a:cs typeface="+mn-cs"/>
              </a:rPr>
              <a:t>Cashew Nuts</a:t>
            </a:r>
            <a:r>
              <a:rPr lang="en-GB" sz="1200" b="0" i="0" u="none" strike="noStrike" kern="1200" dirty="0">
                <a:solidFill>
                  <a:schemeClr val="tx1"/>
                </a:solidFill>
                <a:effectLst/>
                <a:latin typeface="+mn-lt"/>
                <a:ea typeface="+mn-ea"/>
                <a:cs typeface="+mn-cs"/>
              </a:rPr>
              <a:t>, Grana Padano PDO Cheese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Egg</a:t>
            </a:r>
            <a:r>
              <a:rPr lang="en-GB" sz="1200" b="0" i="0" u="none" strike="noStrike" kern="1200" dirty="0">
                <a:solidFill>
                  <a:schemeClr val="tx1"/>
                </a:solidFill>
                <a:effectLst/>
                <a:latin typeface="+mn-lt"/>
                <a:ea typeface="+mn-ea"/>
                <a:cs typeface="+mn-cs"/>
              </a:rPr>
              <a:t>), Sea Salt, Glucose, Pecorino Romano PDO Cheese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Crushed Pine Kernels, Extra Virgin Olive Oil, Flavourings, Potato Flakes, Acidity Regulator: Lactic Acid</a:t>
            </a:r>
          </a:p>
          <a:p>
            <a:pPr fontAlgn="base"/>
            <a:r>
              <a:rPr lang="en-GB" sz="1200" b="1" i="0" u="none" strike="noStrike" kern="1200" dirty="0">
                <a:solidFill>
                  <a:schemeClr val="tx1"/>
                </a:solidFill>
                <a:effectLst/>
                <a:latin typeface="+mn-lt"/>
                <a:ea typeface="+mn-ea"/>
                <a:cs typeface="+mn-cs"/>
              </a:rPr>
              <a:t>Allergy Information</a:t>
            </a:r>
          </a:p>
          <a:p>
            <a:pPr fontAlgn="base"/>
            <a:r>
              <a:rPr lang="en-GB" sz="1200" b="1" i="0" u="none" strike="noStrike" kern="1200" dirty="0">
                <a:solidFill>
                  <a:schemeClr val="tx1"/>
                </a:solidFill>
                <a:effectLst/>
                <a:latin typeface="+mn-lt"/>
                <a:ea typeface="+mn-ea"/>
                <a:cs typeface="+mn-cs"/>
              </a:rPr>
              <a:t>May also contain other Nuts</a:t>
            </a:r>
            <a:endParaRPr lang="en-GB" sz="1200" b="0" i="0" u="none" strike="noStrike"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63</a:t>
            </a:fld>
            <a:endParaRPr lang="en-GB" dirty="0"/>
          </a:p>
        </p:txBody>
      </p:sp>
    </p:spTree>
    <p:extLst>
      <p:ext uri="{BB962C8B-B14F-4D97-AF65-F5344CB8AC3E}">
        <p14:creationId xmlns:p14="http://schemas.microsoft.com/office/powerpoint/2010/main" val="236917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a:t>
            </a:fld>
            <a:endParaRPr lang="en-GB" dirty="0"/>
          </a:p>
        </p:txBody>
      </p:sp>
    </p:spTree>
    <p:extLst>
      <p:ext uri="{BB962C8B-B14F-4D97-AF65-F5344CB8AC3E}">
        <p14:creationId xmlns:p14="http://schemas.microsoft.com/office/powerpoint/2010/main" val="1362483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u="none" strike="noStrike" kern="1200" dirty="0">
                <a:solidFill>
                  <a:schemeClr val="tx1"/>
                </a:solidFill>
                <a:effectLst/>
                <a:latin typeface="+mn-lt"/>
                <a:ea typeface="+mn-ea"/>
                <a:cs typeface="+mn-cs"/>
              </a:rPr>
              <a:t>Ingredients</a:t>
            </a:r>
          </a:p>
          <a:p>
            <a:pPr fontAlgn="base"/>
            <a:r>
              <a:rPr lang="en-GB" sz="1200" b="1" u="none" strike="noStrike" kern="1200" dirty="0">
                <a:solidFill>
                  <a:schemeClr val="tx1"/>
                </a:solidFill>
                <a:effectLst/>
                <a:latin typeface="+mn-lt"/>
                <a:ea typeface="+mn-ea"/>
                <a:cs typeface="+mn-cs"/>
              </a:rPr>
              <a:t>Ice, Milk, Coffee Frappuccino Syrup </a:t>
            </a:r>
            <a:r>
              <a:rPr lang="en-GB" sz="1200" u="none" strike="noStrike" kern="1200" dirty="0">
                <a:solidFill>
                  <a:schemeClr val="tx1"/>
                </a:solidFill>
                <a:effectLst/>
                <a:latin typeface="+mn-lt"/>
                <a:ea typeface="+mn-ea"/>
                <a:cs typeface="+mn-cs"/>
              </a:rPr>
              <a:t>[Sugar, Water, Salt, Natural And Artificial </a:t>
            </a:r>
            <a:r>
              <a:rPr lang="en-GB" sz="1200" u="none" strike="noStrike" kern="1200" dirty="0" err="1">
                <a:solidFill>
                  <a:schemeClr val="tx1"/>
                </a:solidFill>
                <a:effectLst/>
                <a:latin typeface="+mn-lt"/>
                <a:ea typeface="+mn-ea"/>
                <a:cs typeface="+mn-cs"/>
              </a:rPr>
              <a:t>Flavors</a:t>
            </a:r>
            <a:r>
              <a:rPr lang="en-GB" sz="1200" u="none" strike="noStrike" kern="1200" dirty="0">
                <a:solidFill>
                  <a:schemeClr val="tx1"/>
                </a:solidFill>
                <a:effectLst/>
                <a:latin typeface="+mn-lt"/>
                <a:ea typeface="+mn-ea"/>
                <a:cs typeface="+mn-cs"/>
              </a:rPr>
              <a:t>, Xanthan Gum, Potassium Sorbate, Citric Acid]</a:t>
            </a:r>
            <a:r>
              <a:rPr lang="en-GB" sz="1200" b="1" u="none" strike="noStrike" kern="1200" dirty="0">
                <a:solidFill>
                  <a:schemeClr val="tx1"/>
                </a:solidFill>
                <a:effectLst/>
                <a:latin typeface="+mn-lt"/>
                <a:ea typeface="+mn-ea"/>
                <a:cs typeface="+mn-cs"/>
              </a:rPr>
              <a:t>, Whipped Cream </a:t>
            </a:r>
            <a:r>
              <a:rPr lang="en-GB" sz="1200" u="none" strike="noStrike" kern="1200" dirty="0">
                <a:solidFill>
                  <a:schemeClr val="tx1"/>
                </a:solidFill>
                <a:effectLst/>
                <a:latin typeface="+mn-lt"/>
                <a:ea typeface="+mn-ea"/>
                <a:cs typeface="+mn-cs"/>
              </a:rPr>
              <a:t>[Cream (Cream, Mono And Diglycerides, </a:t>
            </a:r>
            <a:r>
              <a:rPr lang="en-GB" sz="1200" u="none" strike="noStrike" kern="1200" dirty="0" err="1">
                <a:solidFill>
                  <a:schemeClr val="tx1"/>
                </a:solidFill>
                <a:effectLst/>
                <a:latin typeface="+mn-lt"/>
                <a:ea typeface="+mn-ea"/>
                <a:cs typeface="+mn-cs"/>
              </a:rPr>
              <a:t>Carageenan</a:t>
            </a:r>
            <a:r>
              <a:rPr lang="en-GB" sz="1200" u="none" strike="noStrike" kern="1200" dirty="0">
                <a:solidFill>
                  <a:schemeClr val="tx1"/>
                </a:solidFill>
                <a:effectLst/>
                <a:latin typeface="+mn-lt"/>
                <a:ea typeface="+mn-ea"/>
                <a:cs typeface="+mn-cs"/>
              </a:rPr>
              <a:t>), Vanilla Syrup (Sugar, Water, Natural </a:t>
            </a:r>
            <a:r>
              <a:rPr lang="en-GB" sz="1200" u="none" strike="noStrike" kern="1200" dirty="0" err="1">
                <a:solidFill>
                  <a:schemeClr val="tx1"/>
                </a:solidFill>
                <a:effectLst/>
                <a:latin typeface="+mn-lt"/>
                <a:ea typeface="+mn-ea"/>
                <a:cs typeface="+mn-cs"/>
              </a:rPr>
              <a:t>Flavors</a:t>
            </a:r>
            <a:r>
              <a:rPr lang="en-GB" sz="1200" u="none" strike="noStrike" kern="1200" dirty="0">
                <a:solidFill>
                  <a:schemeClr val="tx1"/>
                </a:solidFill>
                <a:effectLst/>
                <a:latin typeface="+mn-lt"/>
                <a:ea typeface="+mn-ea"/>
                <a:cs typeface="+mn-cs"/>
              </a:rPr>
              <a:t>, Potassium Sorbate, Citric Acid)]</a:t>
            </a:r>
            <a:r>
              <a:rPr lang="en-GB" sz="1200" b="1" u="none" strike="noStrike" kern="1200" dirty="0">
                <a:solidFill>
                  <a:schemeClr val="tx1"/>
                </a:solidFill>
                <a:effectLst/>
                <a:latin typeface="+mn-lt"/>
                <a:ea typeface="+mn-ea"/>
                <a:cs typeface="+mn-cs"/>
              </a:rPr>
              <a:t>, Coffee, Mocha Sauce </a:t>
            </a:r>
            <a:r>
              <a:rPr lang="en-GB" sz="1200" u="none" strike="noStrike" kern="1200" dirty="0">
                <a:solidFill>
                  <a:schemeClr val="tx1"/>
                </a:solidFill>
                <a:effectLst/>
                <a:latin typeface="+mn-lt"/>
                <a:ea typeface="+mn-ea"/>
                <a:cs typeface="+mn-cs"/>
              </a:rPr>
              <a:t>[Water, Sugar, Cocoa Processed With Alkali, Natural </a:t>
            </a:r>
            <a:r>
              <a:rPr lang="en-GB" sz="1200" u="none" strike="noStrike" kern="1200" dirty="0" err="1">
                <a:solidFill>
                  <a:schemeClr val="tx1"/>
                </a:solidFill>
                <a:effectLst/>
                <a:latin typeface="+mn-lt"/>
                <a:ea typeface="+mn-ea"/>
                <a:cs typeface="+mn-cs"/>
              </a:rPr>
              <a:t>Flavor</a:t>
            </a:r>
            <a:r>
              <a:rPr lang="en-GB" sz="1200" u="none" strike="noStrike" kern="1200" dirty="0">
                <a:solidFill>
                  <a:schemeClr val="tx1"/>
                </a:solidFill>
                <a:effectLst/>
                <a:latin typeface="+mn-lt"/>
                <a:ea typeface="+mn-ea"/>
                <a:cs typeface="+mn-cs"/>
              </a:rPr>
              <a:t>]</a:t>
            </a:r>
            <a:r>
              <a:rPr lang="en-GB" sz="1200" b="1" u="none" strike="noStrike" kern="1200" dirty="0">
                <a:solidFill>
                  <a:schemeClr val="tx1"/>
                </a:solidFill>
                <a:effectLst/>
                <a:latin typeface="+mn-lt"/>
                <a:ea typeface="+mn-ea"/>
                <a:cs typeface="+mn-cs"/>
              </a:rPr>
              <a:t>, Toffee Nut Syrup </a:t>
            </a:r>
            <a:r>
              <a:rPr lang="en-GB" sz="1200" u="none" strike="noStrike" kern="1200" dirty="0">
                <a:solidFill>
                  <a:schemeClr val="tx1"/>
                </a:solidFill>
                <a:effectLst/>
                <a:latin typeface="+mn-lt"/>
                <a:ea typeface="+mn-ea"/>
                <a:cs typeface="+mn-cs"/>
              </a:rPr>
              <a:t>[Sugar, Water, Natural </a:t>
            </a:r>
            <a:r>
              <a:rPr lang="en-GB" sz="1200" u="none" strike="noStrike" kern="1200" dirty="0" err="1">
                <a:solidFill>
                  <a:schemeClr val="tx1"/>
                </a:solidFill>
                <a:effectLst/>
                <a:latin typeface="+mn-lt"/>
                <a:ea typeface="+mn-ea"/>
                <a:cs typeface="+mn-cs"/>
              </a:rPr>
              <a:t>Flavor</a:t>
            </a:r>
            <a:r>
              <a:rPr lang="en-GB" sz="1200" u="none" strike="noStrike" kern="1200" dirty="0">
                <a:solidFill>
                  <a:schemeClr val="tx1"/>
                </a:solidFill>
                <a:effectLst/>
                <a:latin typeface="+mn-lt"/>
                <a:ea typeface="+mn-ea"/>
                <a:cs typeface="+mn-cs"/>
              </a:rPr>
              <a:t>, Salt, Sodium Benzoate, Citric Acid]</a:t>
            </a:r>
            <a:r>
              <a:rPr lang="en-GB" sz="1200" b="1" u="none" strike="noStrike" kern="1200" dirty="0">
                <a:solidFill>
                  <a:schemeClr val="tx1"/>
                </a:solidFill>
                <a:effectLst/>
                <a:latin typeface="+mn-lt"/>
                <a:ea typeface="+mn-ea"/>
                <a:cs typeface="+mn-cs"/>
              </a:rPr>
              <a:t>, Caramel Sauce </a:t>
            </a:r>
            <a:r>
              <a:rPr lang="en-GB" sz="1200" u="none" strike="noStrike" kern="1200" dirty="0">
                <a:solidFill>
                  <a:schemeClr val="tx1"/>
                </a:solidFill>
                <a:effectLst/>
                <a:latin typeface="+mn-lt"/>
                <a:ea typeface="+mn-ea"/>
                <a:cs typeface="+mn-cs"/>
              </a:rPr>
              <a:t>[Sugar, Corn Syrup, Butter (Cream [Milk], Salt), Water, Heavy Cream, </a:t>
            </a:r>
            <a:r>
              <a:rPr lang="en-GB" sz="1200" u="none" strike="noStrike" kern="1200" dirty="0" err="1">
                <a:solidFill>
                  <a:schemeClr val="tx1"/>
                </a:solidFill>
                <a:effectLst/>
                <a:latin typeface="+mn-lt"/>
                <a:ea typeface="+mn-ea"/>
                <a:cs typeface="+mn-cs"/>
              </a:rPr>
              <a:t>Nonfat</a:t>
            </a:r>
            <a:r>
              <a:rPr lang="en-GB" sz="1200" u="none" strike="noStrike" kern="1200" dirty="0">
                <a:solidFill>
                  <a:schemeClr val="tx1"/>
                </a:solidFill>
                <a:effectLst/>
                <a:latin typeface="+mn-lt"/>
                <a:ea typeface="+mn-ea"/>
                <a:cs typeface="+mn-cs"/>
              </a:rPr>
              <a:t> Dry Milk, Natural </a:t>
            </a:r>
            <a:r>
              <a:rPr lang="en-GB" sz="1200" u="none" strike="noStrike" kern="1200" dirty="0" err="1">
                <a:solidFill>
                  <a:schemeClr val="tx1"/>
                </a:solidFill>
                <a:effectLst/>
                <a:latin typeface="+mn-lt"/>
                <a:ea typeface="+mn-ea"/>
                <a:cs typeface="+mn-cs"/>
              </a:rPr>
              <a:t>Flavors</a:t>
            </a:r>
            <a:r>
              <a:rPr lang="en-GB" sz="1200" u="none" strike="noStrike" kern="1200" dirty="0">
                <a:solidFill>
                  <a:schemeClr val="tx1"/>
                </a:solidFill>
                <a:effectLst/>
                <a:latin typeface="+mn-lt"/>
                <a:ea typeface="+mn-ea"/>
                <a:cs typeface="+mn-cs"/>
              </a:rPr>
              <a:t>, Salt, Mono &amp; Diglycerides, Soy Lecithin, </a:t>
            </a:r>
            <a:r>
              <a:rPr lang="en-GB" sz="1200" u="none" strike="noStrike" kern="1200" dirty="0" err="1">
                <a:solidFill>
                  <a:schemeClr val="tx1"/>
                </a:solidFill>
                <a:effectLst/>
                <a:latin typeface="+mn-lt"/>
                <a:ea typeface="+mn-ea"/>
                <a:cs typeface="+mn-cs"/>
              </a:rPr>
              <a:t>Sulfites</a:t>
            </a:r>
            <a:r>
              <a:rPr lang="en-GB" sz="1200" u="none" strike="noStrike" kern="1200" dirty="0">
                <a:solidFill>
                  <a:schemeClr val="tx1"/>
                </a:solidFill>
                <a:effectLst/>
                <a:latin typeface="+mn-lt"/>
                <a:ea typeface="+mn-ea"/>
                <a:cs typeface="+mn-cs"/>
              </a:rPr>
              <a:t>]</a:t>
            </a:r>
            <a:r>
              <a:rPr lang="en-GB" sz="1200" b="1" u="none" strike="noStrike" kern="1200" dirty="0">
                <a:solidFill>
                  <a:schemeClr val="tx1"/>
                </a:solidFill>
                <a:effectLst/>
                <a:latin typeface="+mn-lt"/>
                <a:ea typeface="+mn-ea"/>
                <a:cs typeface="+mn-cs"/>
              </a:rPr>
              <a:t>, Sea Salt Topping </a:t>
            </a:r>
            <a:r>
              <a:rPr lang="en-GB" sz="1200" u="none" strike="noStrike" kern="1200" dirty="0">
                <a:solidFill>
                  <a:schemeClr val="tx1"/>
                </a:solidFill>
                <a:effectLst/>
                <a:latin typeface="+mn-lt"/>
                <a:ea typeface="+mn-ea"/>
                <a:cs typeface="+mn-cs"/>
              </a:rPr>
              <a:t>[Turbinado Sugar, Smoked Sea Salt, Less Than 2% Silicon Dioxide]. </a:t>
            </a:r>
          </a:p>
          <a:p>
            <a:pPr fontAlgn="base"/>
            <a:r>
              <a:rPr lang="en-GB" sz="1200" u="none" strike="noStrike" kern="1200" dirty="0">
                <a:solidFill>
                  <a:schemeClr val="tx1"/>
                </a:solidFill>
                <a:effectLst/>
                <a:latin typeface="+mn-lt"/>
                <a:ea typeface="+mn-ea"/>
                <a:cs typeface="+mn-cs"/>
              </a:rPr>
              <a:t>We cannot guarantee that any unpackaged products served in our stores are allergen-free because we use shared equipment to store, prepare, and serve them. Customers with allergies can find ingredient information for products on the labels of our packaged products or online at </a:t>
            </a:r>
            <a:r>
              <a:rPr lang="en-GB" sz="1200" b="1" u="none" strike="noStrike" kern="1200" dirty="0">
                <a:solidFill>
                  <a:schemeClr val="tx1"/>
                </a:solidFill>
                <a:effectLst/>
                <a:latin typeface="+mn-lt"/>
                <a:ea typeface="+mn-ea"/>
                <a:cs typeface="+mn-cs"/>
                <a:hlinkClick r:id="rId3"/>
              </a:rPr>
              <a:t>Starbucks.com/menu</a:t>
            </a:r>
            <a:r>
              <a:rPr lang="en-GB" sz="1200" u="none" strike="noStrike"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64</a:t>
            </a:fld>
            <a:endParaRPr lang="en-GB" dirty="0"/>
          </a:p>
        </p:txBody>
      </p:sp>
    </p:spTree>
    <p:extLst>
      <p:ext uri="{BB962C8B-B14F-4D97-AF65-F5344CB8AC3E}">
        <p14:creationId xmlns:p14="http://schemas.microsoft.com/office/powerpoint/2010/main" val="19681958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u="none" strike="noStrike" kern="1200" dirty="0">
                <a:solidFill>
                  <a:schemeClr val="tx1"/>
                </a:solidFill>
                <a:effectLst/>
                <a:latin typeface="+mn-lt"/>
                <a:ea typeface="+mn-ea"/>
                <a:cs typeface="+mn-cs"/>
              </a:rPr>
              <a:t>Ingredients</a:t>
            </a:r>
          </a:p>
          <a:p>
            <a:pPr fontAlgn="base"/>
            <a:r>
              <a:rPr lang="en-GB" sz="1200" b="1" u="none" strike="noStrike" kern="1200" dirty="0">
                <a:solidFill>
                  <a:schemeClr val="tx1"/>
                </a:solidFill>
                <a:effectLst/>
                <a:latin typeface="+mn-lt"/>
                <a:ea typeface="+mn-ea"/>
                <a:cs typeface="+mn-cs"/>
              </a:rPr>
              <a:t>Ice, Milk, Coffee Frappuccino Syrup </a:t>
            </a:r>
            <a:r>
              <a:rPr lang="en-GB" sz="1200" u="none" strike="noStrike" kern="1200" dirty="0">
                <a:solidFill>
                  <a:schemeClr val="tx1"/>
                </a:solidFill>
                <a:effectLst/>
                <a:latin typeface="+mn-lt"/>
                <a:ea typeface="+mn-ea"/>
                <a:cs typeface="+mn-cs"/>
              </a:rPr>
              <a:t>[Sugar, Water, Salt, Natural And Artificial </a:t>
            </a:r>
            <a:r>
              <a:rPr lang="en-GB" sz="1200" u="none" strike="noStrike" kern="1200" dirty="0" err="1">
                <a:solidFill>
                  <a:schemeClr val="tx1"/>
                </a:solidFill>
                <a:effectLst/>
                <a:latin typeface="+mn-lt"/>
                <a:ea typeface="+mn-ea"/>
                <a:cs typeface="+mn-cs"/>
              </a:rPr>
              <a:t>Flavors</a:t>
            </a:r>
            <a:r>
              <a:rPr lang="en-GB" sz="1200" u="none" strike="noStrike" kern="1200" dirty="0">
                <a:solidFill>
                  <a:schemeClr val="tx1"/>
                </a:solidFill>
                <a:effectLst/>
                <a:latin typeface="+mn-lt"/>
                <a:ea typeface="+mn-ea"/>
                <a:cs typeface="+mn-cs"/>
              </a:rPr>
              <a:t>, Xanthan Gum, Potassium Sorbate, Citric Acid]</a:t>
            </a:r>
            <a:r>
              <a:rPr lang="en-GB" sz="1200" b="1" u="none" strike="noStrike" kern="1200" dirty="0">
                <a:solidFill>
                  <a:schemeClr val="tx1"/>
                </a:solidFill>
                <a:effectLst/>
                <a:latin typeface="+mn-lt"/>
                <a:ea typeface="+mn-ea"/>
                <a:cs typeface="+mn-cs"/>
              </a:rPr>
              <a:t>, Whipped Cream </a:t>
            </a:r>
            <a:r>
              <a:rPr lang="en-GB" sz="1200" u="none" strike="noStrike" kern="1200" dirty="0">
                <a:solidFill>
                  <a:schemeClr val="tx1"/>
                </a:solidFill>
                <a:effectLst/>
                <a:latin typeface="+mn-lt"/>
                <a:ea typeface="+mn-ea"/>
                <a:cs typeface="+mn-cs"/>
              </a:rPr>
              <a:t>[Cream (Cream, Mono And Diglycerides, </a:t>
            </a:r>
            <a:r>
              <a:rPr lang="en-GB" sz="1200" u="none" strike="noStrike" kern="1200" dirty="0" err="1">
                <a:solidFill>
                  <a:schemeClr val="tx1"/>
                </a:solidFill>
                <a:effectLst/>
                <a:latin typeface="+mn-lt"/>
                <a:ea typeface="+mn-ea"/>
                <a:cs typeface="+mn-cs"/>
              </a:rPr>
              <a:t>Carageenan</a:t>
            </a:r>
            <a:r>
              <a:rPr lang="en-GB" sz="1200" u="none" strike="noStrike" kern="1200" dirty="0">
                <a:solidFill>
                  <a:schemeClr val="tx1"/>
                </a:solidFill>
                <a:effectLst/>
                <a:latin typeface="+mn-lt"/>
                <a:ea typeface="+mn-ea"/>
                <a:cs typeface="+mn-cs"/>
              </a:rPr>
              <a:t>), Vanilla Syrup (Sugar, Water, Natural </a:t>
            </a:r>
            <a:r>
              <a:rPr lang="en-GB" sz="1200" u="none" strike="noStrike" kern="1200" dirty="0" err="1">
                <a:solidFill>
                  <a:schemeClr val="tx1"/>
                </a:solidFill>
                <a:effectLst/>
                <a:latin typeface="+mn-lt"/>
                <a:ea typeface="+mn-ea"/>
                <a:cs typeface="+mn-cs"/>
              </a:rPr>
              <a:t>Flavors</a:t>
            </a:r>
            <a:r>
              <a:rPr lang="en-GB" sz="1200" u="none" strike="noStrike" kern="1200" dirty="0">
                <a:solidFill>
                  <a:schemeClr val="tx1"/>
                </a:solidFill>
                <a:effectLst/>
                <a:latin typeface="+mn-lt"/>
                <a:ea typeface="+mn-ea"/>
                <a:cs typeface="+mn-cs"/>
              </a:rPr>
              <a:t>, Potassium Sorbate, Citric Acid)]</a:t>
            </a:r>
            <a:r>
              <a:rPr lang="en-GB" sz="1200" b="1" u="none" strike="noStrike" kern="1200" dirty="0">
                <a:solidFill>
                  <a:schemeClr val="tx1"/>
                </a:solidFill>
                <a:effectLst/>
                <a:latin typeface="+mn-lt"/>
                <a:ea typeface="+mn-ea"/>
                <a:cs typeface="+mn-cs"/>
              </a:rPr>
              <a:t>, Coffee, Mocha Sauce </a:t>
            </a:r>
            <a:r>
              <a:rPr lang="en-GB" sz="1200" u="none" strike="noStrike" kern="1200" dirty="0">
                <a:solidFill>
                  <a:schemeClr val="tx1"/>
                </a:solidFill>
                <a:effectLst/>
                <a:latin typeface="+mn-lt"/>
                <a:ea typeface="+mn-ea"/>
                <a:cs typeface="+mn-cs"/>
              </a:rPr>
              <a:t>[Water, Sugar, Cocoa Processed With Alkali, Natural </a:t>
            </a:r>
            <a:r>
              <a:rPr lang="en-GB" sz="1200" u="none" strike="noStrike" kern="1200" dirty="0" err="1">
                <a:solidFill>
                  <a:schemeClr val="tx1"/>
                </a:solidFill>
                <a:effectLst/>
                <a:latin typeface="+mn-lt"/>
                <a:ea typeface="+mn-ea"/>
                <a:cs typeface="+mn-cs"/>
              </a:rPr>
              <a:t>Flavor</a:t>
            </a:r>
            <a:r>
              <a:rPr lang="en-GB" sz="1200" u="none" strike="noStrike" kern="1200" dirty="0">
                <a:solidFill>
                  <a:schemeClr val="tx1"/>
                </a:solidFill>
                <a:effectLst/>
                <a:latin typeface="+mn-lt"/>
                <a:ea typeface="+mn-ea"/>
                <a:cs typeface="+mn-cs"/>
              </a:rPr>
              <a:t>]</a:t>
            </a:r>
            <a:r>
              <a:rPr lang="en-GB" sz="1200" b="1" u="none" strike="noStrike" kern="1200" dirty="0">
                <a:solidFill>
                  <a:schemeClr val="tx1"/>
                </a:solidFill>
                <a:effectLst/>
                <a:latin typeface="+mn-lt"/>
                <a:ea typeface="+mn-ea"/>
                <a:cs typeface="+mn-cs"/>
              </a:rPr>
              <a:t>, Toffee Nut Syrup </a:t>
            </a:r>
            <a:r>
              <a:rPr lang="en-GB" sz="1200" u="none" strike="noStrike" kern="1200" dirty="0">
                <a:solidFill>
                  <a:schemeClr val="tx1"/>
                </a:solidFill>
                <a:effectLst/>
                <a:latin typeface="+mn-lt"/>
                <a:ea typeface="+mn-ea"/>
                <a:cs typeface="+mn-cs"/>
              </a:rPr>
              <a:t>[Sugar, Water, Natural </a:t>
            </a:r>
            <a:r>
              <a:rPr lang="en-GB" sz="1200" u="none" strike="noStrike" kern="1200" dirty="0" err="1">
                <a:solidFill>
                  <a:schemeClr val="tx1"/>
                </a:solidFill>
                <a:effectLst/>
                <a:latin typeface="+mn-lt"/>
                <a:ea typeface="+mn-ea"/>
                <a:cs typeface="+mn-cs"/>
              </a:rPr>
              <a:t>Flavor</a:t>
            </a:r>
            <a:r>
              <a:rPr lang="en-GB" sz="1200" u="none" strike="noStrike" kern="1200" dirty="0">
                <a:solidFill>
                  <a:schemeClr val="tx1"/>
                </a:solidFill>
                <a:effectLst/>
                <a:latin typeface="+mn-lt"/>
                <a:ea typeface="+mn-ea"/>
                <a:cs typeface="+mn-cs"/>
              </a:rPr>
              <a:t>, Salt, Sodium Benzoate, Citric Acid]</a:t>
            </a:r>
            <a:r>
              <a:rPr lang="en-GB" sz="1200" b="1" u="none" strike="noStrike" kern="1200" dirty="0">
                <a:solidFill>
                  <a:schemeClr val="tx1"/>
                </a:solidFill>
                <a:effectLst/>
                <a:latin typeface="+mn-lt"/>
                <a:ea typeface="+mn-ea"/>
                <a:cs typeface="+mn-cs"/>
              </a:rPr>
              <a:t>, Caramel Sauce </a:t>
            </a:r>
            <a:r>
              <a:rPr lang="en-GB" sz="1200" u="none" strike="noStrike" kern="1200" dirty="0">
                <a:solidFill>
                  <a:schemeClr val="tx1"/>
                </a:solidFill>
                <a:effectLst/>
                <a:latin typeface="+mn-lt"/>
                <a:ea typeface="+mn-ea"/>
                <a:cs typeface="+mn-cs"/>
              </a:rPr>
              <a:t>[Sugar, Corn Syrup, Butter (Cream [Milk], Salt), Water, Heavy Cream, </a:t>
            </a:r>
            <a:r>
              <a:rPr lang="en-GB" sz="1200" u="none" strike="noStrike" kern="1200" dirty="0" err="1">
                <a:solidFill>
                  <a:schemeClr val="tx1"/>
                </a:solidFill>
                <a:effectLst/>
                <a:latin typeface="+mn-lt"/>
                <a:ea typeface="+mn-ea"/>
                <a:cs typeface="+mn-cs"/>
              </a:rPr>
              <a:t>Nonfat</a:t>
            </a:r>
            <a:r>
              <a:rPr lang="en-GB" sz="1200" u="none" strike="noStrike" kern="1200" dirty="0">
                <a:solidFill>
                  <a:schemeClr val="tx1"/>
                </a:solidFill>
                <a:effectLst/>
                <a:latin typeface="+mn-lt"/>
                <a:ea typeface="+mn-ea"/>
                <a:cs typeface="+mn-cs"/>
              </a:rPr>
              <a:t> Dry Milk, Natural </a:t>
            </a:r>
            <a:r>
              <a:rPr lang="en-GB" sz="1200" u="none" strike="noStrike" kern="1200" dirty="0" err="1">
                <a:solidFill>
                  <a:schemeClr val="tx1"/>
                </a:solidFill>
                <a:effectLst/>
                <a:latin typeface="+mn-lt"/>
                <a:ea typeface="+mn-ea"/>
                <a:cs typeface="+mn-cs"/>
              </a:rPr>
              <a:t>Flavors</a:t>
            </a:r>
            <a:r>
              <a:rPr lang="en-GB" sz="1200" u="none" strike="noStrike" kern="1200" dirty="0">
                <a:solidFill>
                  <a:schemeClr val="tx1"/>
                </a:solidFill>
                <a:effectLst/>
                <a:latin typeface="+mn-lt"/>
                <a:ea typeface="+mn-ea"/>
                <a:cs typeface="+mn-cs"/>
              </a:rPr>
              <a:t>, Salt, Mono &amp; Diglycerides, Soy Lecithin, </a:t>
            </a:r>
            <a:r>
              <a:rPr lang="en-GB" sz="1200" u="none" strike="noStrike" kern="1200" dirty="0" err="1">
                <a:solidFill>
                  <a:schemeClr val="tx1"/>
                </a:solidFill>
                <a:effectLst/>
                <a:latin typeface="+mn-lt"/>
                <a:ea typeface="+mn-ea"/>
                <a:cs typeface="+mn-cs"/>
              </a:rPr>
              <a:t>Sulfites</a:t>
            </a:r>
            <a:r>
              <a:rPr lang="en-GB" sz="1200" u="none" strike="noStrike" kern="1200" dirty="0">
                <a:solidFill>
                  <a:schemeClr val="tx1"/>
                </a:solidFill>
                <a:effectLst/>
                <a:latin typeface="+mn-lt"/>
                <a:ea typeface="+mn-ea"/>
                <a:cs typeface="+mn-cs"/>
              </a:rPr>
              <a:t>]</a:t>
            </a:r>
            <a:r>
              <a:rPr lang="en-GB" sz="1200" b="1" u="none" strike="noStrike" kern="1200" dirty="0">
                <a:solidFill>
                  <a:schemeClr val="tx1"/>
                </a:solidFill>
                <a:effectLst/>
                <a:latin typeface="+mn-lt"/>
                <a:ea typeface="+mn-ea"/>
                <a:cs typeface="+mn-cs"/>
              </a:rPr>
              <a:t>, Sea Salt Topping </a:t>
            </a:r>
            <a:r>
              <a:rPr lang="en-GB" sz="1200" u="none" strike="noStrike" kern="1200" dirty="0">
                <a:solidFill>
                  <a:schemeClr val="tx1"/>
                </a:solidFill>
                <a:effectLst/>
                <a:latin typeface="+mn-lt"/>
                <a:ea typeface="+mn-ea"/>
                <a:cs typeface="+mn-cs"/>
              </a:rPr>
              <a:t>[Turbinado Sugar, Smoked Sea Salt, Less Than 2% Silicon Dioxide]. </a:t>
            </a:r>
          </a:p>
          <a:p>
            <a:pPr fontAlgn="base"/>
            <a:r>
              <a:rPr lang="en-GB" sz="1200" u="none" strike="noStrike" kern="1200" dirty="0">
                <a:solidFill>
                  <a:schemeClr val="tx1"/>
                </a:solidFill>
                <a:effectLst/>
                <a:latin typeface="+mn-lt"/>
                <a:ea typeface="+mn-ea"/>
                <a:cs typeface="+mn-cs"/>
              </a:rPr>
              <a:t>We cannot guarantee that any unpackaged products served in our stores are allergen-free because we use shared equipment to store, prepare, and serve them. Customers with allergies can find ingredient information for products on the labels of our packaged products or online at </a:t>
            </a:r>
            <a:r>
              <a:rPr lang="en-GB" sz="1200" b="1" u="none" strike="noStrike" kern="1200" dirty="0">
                <a:solidFill>
                  <a:schemeClr val="tx1"/>
                </a:solidFill>
                <a:effectLst/>
                <a:latin typeface="+mn-lt"/>
                <a:ea typeface="+mn-ea"/>
                <a:cs typeface="+mn-cs"/>
                <a:hlinkClick r:id="rId3"/>
              </a:rPr>
              <a:t>Starbucks.com/menu</a:t>
            </a:r>
            <a:r>
              <a:rPr lang="en-GB" sz="1200" u="none" strike="noStrike" kern="1200" dirty="0">
                <a:solidFill>
                  <a:schemeClr val="tx1"/>
                </a:solidFill>
                <a:effectLst/>
                <a:latin typeface="+mn-lt"/>
                <a:ea typeface="+mn-ea"/>
                <a:cs typeface="+mn-cs"/>
              </a:rPr>
              <a:t>.</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65</a:t>
            </a:fld>
            <a:endParaRPr lang="en-GB" dirty="0"/>
          </a:p>
        </p:txBody>
      </p:sp>
    </p:spTree>
    <p:extLst>
      <p:ext uri="{BB962C8B-B14F-4D97-AF65-F5344CB8AC3E}">
        <p14:creationId xmlns:p14="http://schemas.microsoft.com/office/powerpoint/2010/main" val="34426833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u="none" strike="noStrike" kern="1200" dirty="0">
                <a:solidFill>
                  <a:schemeClr val="tx1"/>
                </a:solidFill>
                <a:effectLst/>
                <a:latin typeface="+mn-lt"/>
                <a:ea typeface="+mn-ea"/>
                <a:cs typeface="+mn-cs"/>
              </a:rPr>
              <a:t>How have humans tolerance evolved?</a:t>
            </a:r>
          </a:p>
          <a:p>
            <a:pPr fontAlgn="base"/>
            <a:r>
              <a:rPr lang="en-GB" sz="1200" u="none" strike="noStrike" kern="1200" dirty="0">
                <a:solidFill>
                  <a:schemeClr val="tx1"/>
                </a:solidFill>
                <a:effectLst/>
                <a:latin typeface="+mn-lt"/>
                <a:ea typeface="+mn-ea"/>
                <a:cs typeface="+mn-cs"/>
              </a:rPr>
              <a:t>Humans are able to digest milk past childhood only because of a genetic adaptation. </a:t>
            </a:r>
            <a:r>
              <a:rPr lang="en-GB" sz="1200" u="none" strike="noStrike" kern="1200" dirty="0">
                <a:solidFill>
                  <a:schemeClr val="tx1"/>
                </a:solidFill>
                <a:effectLst/>
                <a:latin typeface="+mn-lt"/>
                <a:ea typeface="+mn-ea"/>
                <a:cs typeface="+mn-cs"/>
                <a:hlinkClick r:id="rId3"/>
              </a:rPr>
              <a:t>Research suggests</a:t>
            </a:r>
            <a:r>
              <a:rPr lang="en-GB" sz="1200" u="none" strike="noStrike" kern="1200" dirty="0">
                <a:solidFill>
                  <a:schemeClr val="tx1"/>
                </a:solidFill>
                <a:effectLst/>
                <a:latin typeface="+mn-lt"/>
                <a:ea typeface="+mn-ea"/>
                <a:cs typeface="+mn-cs"/>
              </a:rPr>
              <a:t> the gene for breaking down lactose in milk was non-existent 20,000 years ago and </a:t>
            </a:r>
            <a:r>
              <a:rPr lang="en-GB" sz="1200" u="none" strike="noStrike" kern="1200" dirty="0">
                <a:solidFill>
                  <a:schemeClr val="tx1"/>
                </a:solidFill>
                <a:effectLst/>
                <a:latin typeface="+mn-lt"/>
                <a:ea typeface="+mn-ea"/>
                <a:cs typeface="+mn-cs"/>
                <a:hlinkClick r:id="rId4"/>
              </a:rPr>
              <a:t>was still very rare during the Bronze Age</a:t>
            </a:r>
            <a:r>
              <a:rPr lang="en-GB" sz="1200" u="none" strike="noStrike" kern="1200" dirty="0">
                <a:solidFill>
                  <a:schemeClr val="tx1"/>
                </a:solidFill>
                <a:effectLst/>
                <a:latin typeface="+mn-lt"/>
                <a:ea typeface="+mn-ea"/>
                <a:cs typeface="+mn-cs"/>
              </a:rPr>
              <a:t> – a minuscule amount of time in evolutionary terms.</a:t>
            </a:r>
          </a:p>
          <a:p>
            <a:pPr fontAlgn="base"/>
            <a:r>
              <a:rPr lang="en-GB" sz="1200" u="none" strike="noStrike" kern="1200" dirty="0">
                <a:solidFill>
                  <a:schemeClr val="tx1"/>
                </a:solidFill>
                <a:effectLst/>
                <a:latin typeface="+mn-lt"/>
                <a:ea typeface="+mn-ea"/>
                <a:cs typeface="+mn-cs"/>
                <a:hlinkClick r:id="rId5"/>
              </a:rPr>
              <a:t>Brian </a:t>
            </a:r>
            <a:r>
              <a:rPr lang="en-GB" sz="1200" u="none" strike="noStrike" kern="1200" dirty="0" err="1">
                <a:solidFill>
                  <a:schemeClr val="tx1"/>
                </a:solidFill>
                <a:effectLst/>
                <a:latin typeface="+mn-lt"/>
                <a:ea typeface="+mn-ea"/>
                <a:cs typeface="+mn-cs"/>
                <a:hlinkClick r:id="rId5"/>
              </a:rPr>
              <a:t>Handwerk</a:t>
            </a:r>
            <a:r>
              <a:rPr lang="en-GB" sz="1200" u="none" strike="noStrike" kern="1200" dirty="0">
                <a:solidFill>
                  <a:schemeClr val="tx1"/>
                </a:solidFill>
                <a:effectLst/>
                <a:latin typeface="+mn-lt"/>
                <a:ea typeface="+mn-ea"/>
                <a:cs typeface="+mn-cs"/>
                <a:hlinkClick r:id="rId5"/>
              </a:rPr>
              <a:t> for Smithsonian.com</a:t>
            </a:r>
            <a:r>
              <a:rPr lang="en-GB" sz="1200" u="none" strike="noStrike" kern="1200" dirty="0">
                <a:solidFill>
                  <a:schemeClr val="tx1"/>
                </a:solidFill>
                <a:effectLst/>
                <a:latin typeface="+mn-lt"/>
                <a:ea typeface="+mn-ea"/>
                <a:cs typeface="+mn-cs"/>
              </a:rPr>
              <a:t> says: “That lightning-fast evolutionary change suggests that direct milk consumption must have provided a serious survival advantage over peoples who had to ferment dairy into yogurt or cheese”.</a:t>
            </a:r>
          </a:p>
          <a:p>
            <a:pPr fontAlgn="base"/>
            <a:r>
              <a:rPr lang="en-GB" sz="1200" u="none" strike="noStrike" kern="1200" dirty="0">
                <a:solidFill>
                  <a:schemeClr val="tx1"/>
                </a:solidFill>
                <a:effectLst/>
                <a:latin typeface="+mn-lt"/>
                <a:ea typeface="+mn-ea"/>
                <a:cs typeface="+mn-cs"/>
              </a:rPr>
              <a:t>While still affecting a majority of the world’s population, these days, many humans have access to plentiful alternative foods as well as lactose-free milk or lactase pills that help them digest regular dairy.</a:t>
            </a:r>
          </a:p>
          <a:p>
            <a:pPr fontAlgn="base"/>
            <a:r>
              <a:rPr lang="en-GB" sz="1200" u="none" strike="noStrike" kern="1200" dirty="0">
                <a:solidFill>
                  <a:schemeClr val="tx1"/>
                </a:solidFill>
                <a:effectLst/>
                <a:latin typeface="+mn-lt"/>
                <a:ea typeface="+mn-ea"/>
                <a:cs typeface="+mn-cs"/>
              </a:rPr>
              <a:t>“In other words,” says </a:t>
            </a:r>
            <a:r>
              <a:rPr lang="en-GB" sz="1200" u="none" strike="noStrike" kern="1200" dirty="0" err="1">
                <a:solidFill>
                  <a:schemeClr val="tx1"/>
                </a:solidFill>
                <a:effectLst/>
                <a:latin typeface="+mn-lt"/>
                <a:ea typeface="+mn-ea"/>
                <a:cs typeface="+mn-cs"/>
              </a:rPr>
              <a:t>Handwerk</a:t>
            </a:r>
            <a:r>
              <a:rPr lang="en-GB" sz="1200" u="none" strike="noStrike" kern="1200" dirty="0">
                <a:solidFill>
                  <a:schemeClr val="tx1"/>
                </a:solidFill>
                <a:effectLst/>
                <a:latin typeface="+mn-lt"/>
                <a:ea typeface="+mn-ea"/>
                <a:cs typeface="+mn-cs"/>
              </a:rPr>
              <a:t>, “we can circumvent some impacts of natural selection. That means traits like lactose tolerance might not have the same direct impacts on survival or reproduction that they once did—at least in some parts of the world”</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68</a:t>
            </a:fld>
            <a:endParaRPr lang="en-GB" dirty="0"/>
          </a:p>
        </p:txBody>
      </p:sp>
    </p:spTree>
    <p:extLst>
      <p:ext uri="{BB962C8B-B14F-4D97-AF65-F5344CB8AC3E}">
        <p14:creationId xmlns:p14="http://schemas.microsoft.com/office/powerpoint/2010/main" val="7781610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u="none" strike="noStrike" kern="1200" dirty="0">
                <a:solidFill>
                  <a:schemeClr val="tx1"/>
                </a:solidFill>
                <a:effectLst/>
                <a:latin typeface="+mn-lt"/>
                <a:ea typeface="+mn-ea"/>
                <a:cs typeface="+mn-cs"/>
              </a:rPr>
              <a:t>What is lactose and why are some people intolerant to it?</a:t>
            </a:r>
          </a:p>
          <a:p>
            <a:pPr fontAlgn="base"/>
            <a:r>
              <a:rPr lang="en-GB" sz="1200" u="none" strike="noStrike" kern="1200" dirty="0">
                <a:solidFill>
                  <a:schemeClr val="tx1"/>
                </a:solidFill>
                <a:effectLst/>
                <a:latin typeface="+mn-lt"/>
                <a:ea typeface="+mn-ea"/>
                <a:cs typeface="+mn-cs"/>
              </a:rPr>
              <a:t>Lactose is the main sugar found in milk and other dairy products. Those who have lactose intolerance find it hard to digest the sugar, usually because their small intestine doesn't make enough lactase, the enzyme which digests lactose.</a:t>
            </a:r>
          </a:p>
          <a:p>
            <a:pPr fontAlgn="base"/>
            <a:r>
              <a:rPr lang="en-GB" sz="1200" b="1" u="none" strike="noStrike" kern="1200" dirty="0">
                <a:solidFill>
                  <a:schemeClr val="tx1"/>
                </a:solidFill>
                <a:effectLst/>
                <a:latin typeface="+mn-lt"/>
                <a:ea typeface="+mn-ea"/>
                <a:cs typeface="+mn-cs"/>
              </a:rPr>
              <a:t>Who is affected?</a:t>
            </a:r>
          </a:p>
          <a:p>
            <a:pPr fontAlgn="base"/>
            <a:r>
              <a:rPr lang="en-GB" sz="1200" u="none" strike="noStrike" kern="1200" dirty="0">
                <a:solidFill>
                  <a:schemeClr val="tx1"/>
                </a:solidFill>
                <a:effectLst/>
                <a:latin typeface="+mn-lt"/>
                <a:ea typeface="+mn-ea"/>
                <a:cs typeface="+mn-cs"/>
              </a:rPr>
              <a:t>Around 60% of adult humans are lactose intolerant or have reduced lactose tolerance after infancy. But tolerance varies dramatically depending on geography, affecting some ethnic groups more than others.</a:t>
            </a:r>
          </a:p>
          <a:p>
            <a:pPr fontAlgn="base"/>
            <a:r>
              <a:rPr lang="en-GB" sz="1200" u="none" strike="noStrike" kern="1200" dirty="0">
                <a:solidFill>
                  <a:schemeClr val="tx1"/>
                </a:solidFill>
                <a:effectLst/>
                <a:latin typeface="+mn-lt"/>
                <a:ea typeface="+mn-ea"/>
                <a:cs typeface="+mn-cs"/>
              </a:rPr>
              <a:t>In Britain, the condition is most prevalent among the Asian and African-Caribbean communities, according to the </a:t>
            </a:r>
            <a:r>
              <a:rPr lang="en-GB" sz="1200" u="none" strike="noStrike" kern="1200" dirty="0">
                <a:solidFill>
                  <a:schemeClr val="tx1"/>
                </a:solidFill>
                <a:effectLst/>
                <a:latin typeface="+mn-lt"/>
                <a:ea typeface="+mn-ea"/>
                <a:cs typeface="+mn-cs"/>
                <a:hlinkClick r:id="rId3"/>
              </a:rPr>
              <a:t>NHS</a:t>
            </a:r>
            <a:r>
              <a:rPr lang="en-GB" sz="1200" u="none" strike="noStrike" kern="1200" dirty="0">
                <a:solidFill>
                  <a:schemeClr val="tx1"/>
                </a:solidFill>
                <a:effectLst/>
                <a:latin typeface="+mn-lt"/>
                <a:ea typeface="+mn-ea"/>
                <a:cs typeface="+mn-cs"/>
              </a:rPr>
              <a:t>. Only one person in 50 of northern European descent has some degree of lactose intolerance, while around 90% of people from China have the condition.</a:t>
            </a:r>
          </a:p>
          <a:p>
            <a:pPr fontAlgn="base"/>
            <a:r>
              <a:rPr lang="en-GB" sz="1200" u="none" strike="noStrike" kern="1200" dirty="0">
                <a:solidFill>
                  <a:schemeClr val="tx1"/>
                </a:solidFill>
                <a:effectLst/>
                <a:latin typeface="+mn-lt"/>
                <a:ea typeface="+mn-ea"/>
                <a:cs typeface="+mn-cs"/>
              </a:rPr>
              <a:t>Scientists believe this because places in Africa and Asia historically had little access to milk, so people may not have evolved the ability to digest lactose because there was no benefit in being able to do so.</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71</a:t>
            </a:fld>
            <a:endParaRPr lang="en-GB" dirty="0"/>
          </a:p>
        </p:txBody>
      </p:sp>
    </p:spTree>
    <p:extLst>
      <p:ext uri="{BB962C8B-B14F-4D97-AF65-F5344CB8AC3E}">
        <p14:creationId xmlns:p14="http://schemas.microsoft.com/office/powerpoint/2010/main" val="37256480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Also Malt, Spelt and Triticale</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74</a:t>
            </a:fld>
            <a:endParaRPr lang="en-GB" dirty="0"/>
          </a:p>
        </p:txBody>
      </p:sp>
    </p:spTree>
    <p:extLst>
      <p:ext uri="{BB962C8B-B14F-4D97-AF65-F5344CB8AC3E}">
        <p14:creationId xmlns:p14="http://schemas.microsoft.com/office/powerpoint/2010/main" val="22343147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Unsafe foods</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require a gluten-free diet, avoid any products which contain the following ingredients: wheat, rye, barley, triticale, oats, flour (unless a gluten-free source is specified); pasta, semolina; farina or thickeners; wheat starch, starch (if not specified as gluten-free); cereal, bread, biscuit, batter, crumbs; corn flour (if not specified as gluten-free); malt.</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may be small traces of gluten in the following food additives: modified starch or thickening agent; additive numbers 1400-1450; malt </a:t>
            </a:r>
            <a:r>
              <a:rPr lang="en-US" sz="1200" kern="1200" dirty="0" err="1">
                <a:solidFill>
                  <a:schemeClr val="tx1"/>
                </a:solidFill>
                <a:effectLst/>
                <a:latin typeface="+mn-lt"/>
                <a:ea typeface="+mn-ea"/>
                <a:cs typeface="+mn-cs"/>
              </a:rPr>
              <a:t>flavouring</a:t>
            </a:r>
            <a:r>
              <a:rPr lang="en-US" sz="1200" kern="1200" dirty="0">
                <a:solidFill>
                  <a:schemeClr val="tx1"/>
                </a:solidFill>
                <a:effectLst/>
                <a:latin typeface="+mn-lt"/>
                <a:ea typeface="+mn-ea"/>
                <a:cs typeface="+mn-cs"/>
              </a:rPr>
              <a:t> and malt extract; maltodextrin (of wheat origin); </a:t>
            </a:r>
            <a:r>
              <a:rPr lang="en-US" sz="1200" kern="1200" dirty="0" err="1">
                <a:solidFill>
                  <a:schemeClr val="tx1"/>
                </a:solidFill>
                <a:effectLst/>
                <a:latin typeface="+mn-lt"/>
                <a:ea typeface="+mn-ea"/>
                <a:cs typeface="+mn-cs"/>
              </a:rPr>
              <a:t>hydrolysed</a:t>
            </a:r>
            <a:r>
              <a:rPr lang="en-US" sz="1200" kern="1200" dirty="0">
                <a:solidFill>
                  <a:schemeClr val="tx1"/>
                </a:solidFill>
                <a:effectLst/>
                <a:latin typeface="+mn-lt"/>
                <a:ea typeface="+mn-ea"/>
                <a:cs typeface="+mn-cs"/>
              </a:rPr>
              <a:t> protein (of wheat origin).</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75</a:t>
            </a:fld>
            <a:endParaRPr lang="en-GB" dirty="0"/>
          </a:p>
        </p:txBody>
      </p:sp>
    </p:spTree>
    <p:extLst>
      <p:ext uri="{BB962C8B-B14F-4D97-AF65-F5344CB8AC3E}">
        <p14:creationId xmlns:p14="http://schemas.microsoft.com/office/powerpoint/2010/main" val="31844114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cornflakes are also certified Kosher</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77</a:t>
            </a:fld>
            <a:endParaRPr lang="en-GB" dirty="0"/>
          </a:p>
        </p:txBody>
      </p:sp>
    </p:spTree>
    <p:extLst>
      <p:ext uri="{BB962C8B-B14F-4D97-AF65-F5344CB8AC3E}">
        <p14:creationId xmlns:p14="http://schemas.microsoft.com/office/powerpoint/2010/main" val="31357504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IBS = Irritable Bowel Syndrome</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79</a:t>
            </a:fld>
            <a:endParaRPr lang="en-GB" dirty="0"/>
          </a:p>
        </p:txBody>
      </p:sp>
    </p:spTree>
    <p:extLst>
      <p:ext uri="{BB962C8B-B14F-4D97-AF65-F5344CB8AC3E}">
        <p14:creationId xmlns:p14="http://schemas.microsoft.com/office/powerpoint/2010/main" val="16917371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fermentable oligo-, di- and mono-saccharides and polyols = FODMAPs</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80</a:t>
            </a:fld>
            <a:endParaRPr lang="en-GB" dirty="0"/>
          </a:p>
        </p:txBody>
      </p:sp>
    </p:spTree>
    <p:extLst>
      <p:ext uri="{BB962C8B-B14F-4D97-AF65-F5344CB8AC3E}">
        <p14:creationId xmlns:p14="http://schemas.microsoft.com/office/powerpoint/2010/main" val="32358041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IBS = Irritable Bowel Syndrome</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Aspirin is a derivative of Salicylic Acid</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t>https://www.dietvsdisease.org/salicylate-intolerance/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dirty="0"/>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87</a:t>
            </a:fld>
            <a:endParaRPr lang="en-GB" dirty="0"/>
          </a:p>
        </p:txBody>
      </p:sp>
    </p:spTree>
    <p:extLst>
      <p:ext uri="{BB962C8B-B14F-4D97-AF65-F5344CB8AC3E}">
        <p14:creationId xmlns:p14="http://schemas.microsoft.com/office/powerpoint/2010/main" val="4271310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8</a:t>
            </a:fld>
            <a:endParaRPr lang="en-GB" dirty="0"/>
          </a:p>
        </p:txBody>
      </p:sp>
    </p:spTree>
    <p:extLst>
      <p:ext uri="{BB962C8B-B14F-4D97-AF65-F5344CB8AC3E}">
        <p14:creationId xmlns:p14="http://schemas.microsoft.com/office/powerpoint/2010/main" val="28263073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https://www.dietvsdisease.org/salicylate-intolerance/</a:t>
            </a:r>
          </a:p>
          <a:p>
            <a:r>
              <a:rPr lang="en-GB" dirty="0"/>
              <a:t>Leafy herbs = Parsley, Coriander, Chives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89</a:t>
            </a:fld>
            <a:endParaRPr lang="en-GB" dirty="0"/>
          </a:p>
        </p:txBody>
      </p:sp>
    </p:spTree>
    <p:extLst>
      <p:ext uri="{BB962C8B-B14F-4D97-AF65-F5344CB8AC3E}">
        <p14:creationId xmlns:p14="http://schemas.microsoft.com/office/powerpoint/2010/main" val="305315441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ttps://www.histamineintolerance.org.uk/about/the-food-diary/the-food-list/</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92</a:t>
            </a:fld>
            <a:endParaRPr lang="en-GB" dirty="0"/>
          </a:p>
        </p:txBody>
      </p:sp>
    </p:spTree>
    <p:extLst>
      <p:ext uri="{BB962C8B-B14F-4D97-AF65-F5344CB8AC3E}">
        <p14:creationId xmlns:p14="http://schemas.microsoft.com/office/powerpoint/2010/main" val="1594037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Basically everything fresh.  Nothing Stale or Old and nothing mouldy.</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93</a:t>
            </a:fld>
            <a:endParaRPr lang="en-GB" dirty="0"/>
          </a:p>
        </p:txBody>
      </p:sp>
    </p:spTree>
    <p:extLst>
      <p:ext uri="{BB962C8B-B14F-4D97-AF65-F5344CB8AC3E}">
        <p14:creationId xmlns:p14="http://schemas.microsoft.com/office/powerpoint/2010/main" val="2286392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97</a:t>
            </a:fld>
            <a:endParaRPr lang="en-GB" dirty="0"/>
          </a:p>
        </p:txBody>
      </p:sp>
    </p:spTree>
    <p:extLst>
      <p:ext uri="{BB962C8B-B14F-4D97-AF65-F5344CB8AC3E}">
        <p14:creationId xmlns:p14="http://schemas.microsoft.com/office/powerpoint/2010/main" val="20109015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a:latin typeface="Century Gothic" panose="020B0502020202020204" pitchFamily="34" charset="0"/>
              </a:rPr>
              <a:t>Just a quick introduction on what’s to come</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102</a:t>
            </a:fld>
            <a:endParaRPr lang="en-GB" dirty="0"/>
          </a:p>
        </p:txBody>
      </p:sp>
    </p:spTree>
    <p:extLst>
      <p:ext uri="{BB962C8B-B14F-4D97-AF65-F5344CB8AC3E}">
        <p14:creationId xmlns:p14="http://schemas.microsoft.com/office/powerpoint/2010/main" val="3930720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The allergenic ingredients need to be emphasised using a typeset that clearly distinguishes it from the rest of the ingredients, for example by means of the font, style or background colour. Food businesses can choose what method they want to use to emphasise the 14 allergens on their product label.</a:t>
            </a:r>
          </a:p>
          <a:p>
            <a:r>
              <a:rPr lang="en-GB" sz="1200" b="0" i="0" u="none" strike="noStrike" kern="1200" dirty="0">
                <a:solidFill>
                  <a:schemeClr val="tx1"/>
                </a:solidFill>
                <a:effectLst/>
                <a:latin typeface="+mn-lt"/>
                <a:ea typeface="+mn-ea"/>
                <a:cs typeface="+mn-cs"/>
              </a:rPr>
              <a:t>When a product is not required to provide an ingredients list such as a bottle of wine, any allergenic ingredients within this product must be declared using a ‘contains’ statement followed by the name of the allergenic substance as listed in Annex II and Commission Delegated Regulation (EU) No. 78/2014 amending Annex II to Regulation (EU) No 1169/2011</a:t>
            </a:r>
          </a:p>
          <a:p>
            <a:r>
              <a:rPr lang="en-GB" sz="1200" b="0" i="0" u="none" strike="noStrike" kern="1200" dirty="0">
                <a:solidFill>
                  <a:schemeClr val="tx1"/>
                </a:solidFill>
                <a:effectLst/>
                <a:latin typeface="+mn-lt"/>
                <a:ea typeface="+mn-ea"/>
                <a:cs typeface="+mn-cs"/>
              </a:rPr>
              <a:t>Where several ingredients or processing aids in a food originates from a single allergenic ingredient, the labelling should make this clear for each ingredient or processing aid concerned. For example, skimmed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powder, whey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 lactose (</a:t>
            </a:r>
            <a:r>
              <a:rPr lang="en-GB" sz="1200" b="1" i="0" u="none" strike="noStrike" kern="1200" dirty="0">
                <a:solidFill>
                  <a:schemeClr val="tx1"/>
                </a:solidFill>
                <a:effectLst/>
                <a:latin typeface="+mn-lt"/>
                <a:ea typeface="+mn-ea"/>
                <a:cs typeface="+mn-cs"/>
              </a:rPr>
              <a:t>milk</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Where the name of the food (such as a box of eggs or bag of peanuts) clearly refers to the allergenic ingredients concerned, there is no need for a separate declaration of the allergenic food</a:t>
            </a:r>
          </a:p>
          <a:p>
            <a:r>
              <a:rPr lang="en-GB" sz="1200" b="0" i="0" u="none" strike="noStrike" kern="1200" dirty="0">
                <a:solidFill>
                  <a:schemeClr val="tx1"/>
                </a:solidFill>
                <a:effectLst/>
                <a:latin typeface="+mn-lt"/>
                <a:ea typeface="+mn-ea"/>
                <a:cs typeface="+mn-cs"/>
              </a:rPr>
              <a:t>Where foods are offered to sale to the final consumer or to mass caterers without packaging, or where foods are packed on the sales premises at the consumer’s request or prepacked for direct sale, information about allergenic ingredients is mandatory and must be provided</a:t>
            </a:r>
          </a:p>
          <a:p>
            <a:r>
              <a:rPr lang="en-GB" sz="1200" b="0" i="0" u="none" strike="noStrike" kern="1200" dirty="0">
                <a:solidFill>
                  <a:schemeClr val="tx1"/>
                </a:solidFill>
                <a:effectLst/>
                <a:latin typeface="+mn-lt"/>
                <a:ea typeface="+mn-ea"/>
                <a:cs typeface="+mn-cs"/>
              </a:rPr>
              <a:t>Allergen information must be provided for non-prepacked foods in written or oral formats with clear signposting to where consumers can obtain this information, when it is not provided upfront</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105</a:t>
            </a:fld>
            <a:endParaRPr lang="en-GB" dirty="0"/>
          </a:p>
        </p:txBody>
      </p:sp>
    </p:spTree>
    <p:extLst>
      <p:ext uri="{BB962C8B-B14F-4D97-AF65-F5344CB8AC3E}">
        <p14:creationId xmlns:p14="http://schemas.microsoft.com/office/powerpoint/2010/main" val="38408408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label for </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107</a:t>
            </a:fld>
            <a:endParaRPr lang="en-GB" dirty="0"/>
          </a:p>
        </p:txBody>
      </p:sp>
    </p:spTree>
    <p:extLst>
      <p:ext uri="{BB962C8B-B14F-4D97-AF65-F5344CB8AC3E}">
        <p14:creationId xmlns:p14="http://schemas.microsoft.com/office/powerpoint/2010/main" val="37436045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Report in the Evening Standard 12</a:t>
            </a:r>
            <a:r>
              <a:rPr lang="en-GB" baseline="30000" dirty="0"/>
              <a:t>th</a:t>
            </a:r>
            <a:r>
              <a:rPr lang="en-GB" dirty="0"/>
              <a:t> September, 2019</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108</a:t>
            </a:fld>
            <a:endParaRPr lang="en-GB" dirty="0"/>
          </a:p>
        </p:txBody>
      </p:sp>
    </p:spTree>
    <p:extLst>
      <p:ext uri="{BB962C8B-B14F-4D97-AF65-F5344CB8AC3E}">
        <p14:creationId xmlns:p14="http://schemas.microsoft.com/office/powerpoint/2010/main" val="9168130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110</a:t>
            </a:fld>
            <a:endParaRPr lang="en-GB" dirty="0"/>
          </a:p>
        </p:txBody>
      </p:sp>
    </p:spTree>
    <p:extLst>
      <p:ext uri="{BB962C8B-B14F-4D97-AF65-F5344CB8AC3E}">
        <p14:creationId xmlns:p14="http://schemas.microsoft.com/office/powerpoint/2010/main" val="153159171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Quail eggs with Celery Salt</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111</a:t>
            </a:fld>
            <a:endParaRPr lang="en-GB" dirty="0"/>
          </a:p>
        </p:txBody>
      </p:sp>
    </p:spTree>
    <p:extLst>
      <p:ext uri="{BB962C8B-B14F-4D97-AF65-F5344CB8AC3E}">
        <p14:creationId xmlns:p14="http://schemas.microsoft.com/office/powerpoint/2010/main" val="40539305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Atopic Dermatitis is where </a:t>
            </a:r>
            <a:r>
              <a:rPr lang="en-GB" dirty="0" err="1"/>
              <a:t>thskin</a:t>
            </a:r>
            <a:r>
              <a:rPr lang="en-GB" dirty="0"/>
              <a:t> comes into contact with something and responds with Hives and rashes.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12</a:t>
            </a:fld>
            <a:endParaRPr lang="en-GB" dirty="0"/>
          </a:p>
        </p:txBody>
      </p:sp>
    </p:spTree>
    <p:extLst>
      <p:ext uri="{BB962C8B-B14F-4D97-AF65-F5344CB8AC3E}">
        <p14:creationId xmlns:p14="http://schemas.microsoft.com/office/powerpoint/2010/main" val="2917338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list Jesus College uses.  If colleges have their own codes then they should use the one they are most familiar with</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120</a:t>
            </a:fld>
            <a:endParaRPr lang="en-GB" dirty="0"/>
          </a:p>
        </p:txBody>
      </p:sp>
    </p:spTree>
    <p:extLst>
      <p:ext uri="{BB962C8B-B14F-4D97-AF65-F5344CB8AC3E}">
        <p14:creationId xmlns:p14="http://schemas.microsoft.com/office/powerpoint/2010/main" val="22360383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no fish or crustaceans in any of these meals </a:t>
            </a:r>
          </a:p>
          <a:p>
            <a:r>
              <a:rPr lang="en-GB" dirty="0"/>
              <a:t>Eggs are a given – what is really surprising is the amount of Celery in the meals.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121</a:t>
            </a:fld>
            <a:endParaRPr lang="en-GB" dirty="0"/>
          </a:p>
        </p:txBody>
      </p:sp>
    </p:spTree>
    <p:extLst>
      <p:ext uri="{BB962C8B-B14F-4D97-AF65-F5344CB8AC3E}">
        <p14:creationId xmlns:p14="http://schemas.microsoft.com/office/powerpoint/2010/main" val="37610319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Khorasan Wheat commercially sold as </a:t>
            </a:r>
            <a:r>
              <a:rPr lang="en-GB" dirty="0" err="1"/>
              <a:t>Kamut</a:t>
            </a:r>
            <a:endParaRPr lang="en-GB" dirty="0"/>
          </a:p>
          <a:p>
            <a:r>
              <a:rPr lang="en-GB" dirty="0"/>
              <a:t>Einkorn = the earliest form of domesticated wheat</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123</a:t>
            </a:fld>
            <a:endParaRPr lang="en-GB" dirty="0"/>
          </a:p>
        </p:txBody>
      </p:sp>
    </p:spTree>
    <p:extLst>
      <p:ext uri="{BB962C8B-B14F-4D97-AF65-F5344CB8AC3E}">
        <p14:creationId xmlns:p14="http://schemas.microsoft.com/office/powerpoint/2010/main" val="15375572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127</a:t>
            </a:fld>
            <a:endParaRPr lang="en-GB" dirty="0"/>
          </a:p>
        </p:txBody>
      </p:sp>
    </p:spTree>
    <p:extLst>
      <p:ext uri="{BB962C8B-B14F-4D97-AF65-F5344CB8AC3E}">
        <p14:creationId xmlns:p14="http://schemas.microsoft.com/office/powerpoint/2010/main" val="37012562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Milk — acidophilus milk, buttermilk, buttermilk blend, buttermilk solids, cultured milk, condensed milk, dried milk, dry milk solids (DMS), evaporated milk, fat‐free milk, fully cream milk powder, goat’s milk, lactose free milk, low fat milk, malted milk, milk derivative, milk powder, milk protein, milk solids, milk solid pastes, </a:t>
            </a:r>
            <a:r>
              <a:rPr lang="en-GB" sz="1200" b="0" i="0" u="none" strike="noStrike" kern="1200" dirty="0" err="1">
                <a:solidFill>
                  <a:schemeClr val="tx1"/>
                </a:solidFill>
                <a:effectLst/>
                <a:latin typeface="+mn-lt"/>
                <a:ea typeface="+mn-ea"/>
                <a:cs typeface="+mn-cs"/>
              </a:rPr>
              <a:t>nonfat</a:t>
            </a:r>
            <a:r>
              <a:rPr lang="en-GB" sz="1200" b="0" i="0" u="none" strike="noStrike" kern="1200" dirty="0">
                <a:solidFill>
                  <a:schemeClr val="tx1"/>
                </a:solidFill>
                <a:effectLst/>
                <a:latin typeface="+mn-lt"/>
                <a:ea typeface="+mn-ea"/>
                <a:cs typeface="+mn-cs"/>
              </a:rPr>
              <a:t> dry milk, </a:t>
            </a:r>
            <a:r>
              <a:rPr lang="en-GB" sz="1200" b="0" i="0" u="none" strike="noStrike" kern="1200" dirty="0" err="1">
                <a:solidFill>
                  <a:schemeClr val="tx1"/>
                </a:solidFill>
                <a:effectLst/>
                <a:latin typeface="+mn-lt"/>
                <a:ea typeface="+mn-ea"/>
                <a:cs typeface="+mn-cs"/>
              </a:rPr>
              <a:t>nonfat</a:t>
            </a:r>
            <a:r>
              <a:rPr lang="en-GB" sz="1200" b="0" i="0" u="none" strike="noStrike" kern="1200" dirty="0">
                <a:solidFill>
                  <a:schemeClr val="tx1"/>
                </a:solidFill>
                <a:effectLst/>
                <a:latin typeface="+mn-lt"/>
                <a:ea typeface="+mn-ea"/>
                <a:cs typeface="+mn-cs"/>
              </a:rPr>
              <a:t> milk, </a:t>
            </a:r>
            <a:r>
              <a:rPr lang="en-GB" sz="1200" b="0" i="0" u="none" strike="noStrike" kern="1200" dirty="0" err="1">
                <a:solidFill>
                  <a:schemeClr val="tx1"/>
                </a:solidFill>
                <a:effectLst/>
                <a:latin typeface="+mn-lt"/>
                <a:ea typeface="+mn-ea"/>
                <a:cs typeface="+mn-cs"/>
              </a:rPr>
              <a:t>nonfat</a:t>
            </a:r>
            <a:r>
              <a:rPr lang="en-GB" sz="1200" b="0" i="0" u="none" strike="noStrike" kern="1200" dirty="0">
                <a:solidFill>
                  <a:schemeClr val="tx1"/>
                </a:solidFill>
                <a:effectLst/>
                <a:latin typeface="+mn-lt"/>
                <a:ea typeface="+mn-ea"/>
                <a:cs typeface="+mn-cs"/>
              </a:rPr>
              <a:t> milk solids, pasteurised milk, powdered milk, sheep’s milk, skim milk, skim milk powder, sour milk, sour milk solids, sweet cream buttermilk powder, sweetened condensed milk, sweetened condensed skim </a:t>
            </a:r>
            <a:r>
              <a:rPr lang="en-GB" sz="1200" b="0" i="0" u="none" strike="noStrike" kern="1200" dirty="0" err="1">
                <a:solidFill>
                  <a:schemeClr val="tx1"/>
                </a:solidFill>
                <a:effectLst/>
                <a:latin typeface="+mn-lt"/>
                <a:ea typeface="+mn-ea"/>
                <a:cs typeface="+mn-cs"/>
              </a:rPr>
              <a:t>milk,whole</a:t>
            </a:r>
            <a:r>
              <a:rPr lang="en-GB" sz="1200" b="0" i="0" u="none" strike="noStrike" kern="1200" dirty="0">
                <a:solidFill>
                  <a:schemeClr val="tx1"/>
                </a:solidFill>
                <a:effectLst/>
                <a:latin typeface="+mn-lt"/>
                <a:ea typeface="+mn-ea"/>
                <a:cs typeface="+mn-cs"/>
              </a:rPr>
              <a:t> milk, 1% milk, 2% milk, Butter — artificial butter, artificial butter flavour, butter, butter extract, butter fat, butter flavoured oil, butter solids, dairy butter, natural butter, natural butter flavour, whipped butter, Casein &amp; caseinates — ammonium caseinate, calcium caseinate, </a:t>
            </a:r>
            <a:r>
              <a:rPr lang="en-GB" sz="1200" b="0" i="0" u="none" strike="noStrike" kern="1200" dirty="0" err="1">
                <a:solidFill>
                  <a:schemeClr val="tx1"/>
                </a:solidFill>
                <a:effectLst/>
                <a:latin typeface="+mn-lt"/>
                <a:ea typeface="+mn-ea"/>
                <a:cs typeface="+mn-cs"/>
              </a:rPr>
              <a:t>hydrolyzed</a:t>
            </a:r>
            <a:r>
              <a:rPr lang="en-GB" sz="1200" b="0" i="0" u="none" strike="noStrike" kern="1200" dirty="0">
                <a:solidFill>
                  <a:schemeClr val="tx1"/>
                </a:solidFill>
                <a:effectLst/>
                <a:latin typeface="+mn-lt"/>
                <a:ea typeface="+mn-ea"/>
                <a:cs typeface="+mn-cs"/>
              </a:rPr>
              <a:t> casein, iron caseinate magnesium caseinate, potassium caseinate, sodium caseinate, zinc caseinate,</a:t>
            </a:r>
          </a:p>
          <a:p>
            <a:r>
              <a:rPr lang="en-GB" sz="1200" b="0" i="0" u="none" strike="noStrike" kern="1200" dirty="0">
                <a:solidFill>
                  <a:schemeClr val="tx1"/>
                </a:solidFill>
                <a:effectLst/>
                <a:latin typeface="+mn-lt"/>
                <a:ea typeface="+mn-ea"/>
                <a:cs typeface="+mn-cs"/>
              </a:rPr>
              <a:t>Cheese — cheese (all types), cheese </a:t>
            </a:r>
            <a:r>
              <a:rPr lang="en-GB" sz="1200" b="0" i="0" u="none" strike="noStrike" kern="1200" dirty="0" err="1">
                <a:solidFill>
                  <a:schemeClr val="tx1"/>
                </a:solidFill>
                <a:effectLst/>
                <a:latin typeface="+mn-lt"/>
                <a:ea typeface="+mn-ea"/>
                <a:cs typeface="+mn-cs"/>
              </a:rPr>
              <a:t>flavor</a:t>
            </a:r>
            <a:r>
              <a:rPr lang="en-GB" sz="1200" b="0" i="0" u="none" strike="noStrike" kern="1200" dirty="0">
                <a:solidFill>
                  <a:schemeClr val="tx1"/>
                </a:solidFill>
                <a:effectLst/>
                <a:latin typeface="+mn-lt"/>
                <a:ea typeface="+mn-ea"/>
                <a:cs typeface="+mn-cs"/>
              </a:rPr>
              <a:t> (artificial and natural), cheese food, cottage cheese, cream cheese, imitation cheese, vegetarian cheeses with casein</a:t>
            </a:r>
          </a:p>
          <a:p>
            <a:r>
              <a:rPr lang="en-GB" sz="1200" b="0" i="0" u="none" strike="noStrike" kern="1200" dirty="0">
                <a:solidFill>
                  <a:schemeClr val="tx1"/>
                </a:solidFill>
                <a:effectLst/>
                <a:latin typeface="+mn-lt"/>
                <a:ea typeface="+mn-ea"/>
                <a:cs typeface="+mn-cs"/>
              </a:rPr>
              <a:t>Cream, Whipped cream, Curds, Custard, Dairy product solids, Galactose, Ghee, Half &amp; Half</a:t>
            </a:r>
            <a:br>
              <a:rPr lang="en-GB" sz="1200" b="0" i="0" u="none" strike="noStrike" kern="1200" dirty="0">
                <a:solidFill>
                  <a:schemeClr val="tx1"/>
                </a:solidFill>
                <a:effectLst/>
                <a:latin typeface="+mn-lt"/>
                <a:ea typeface="+mn-ea"/>
                <a:cs typeface="+mn-cs"/>
              </a:rPr>
            </a:br>
            <a:r>
              <a:rPr lang="en-GB" sz="1200" b="0" i="0" u="none" strike="noStrike" kern="1200" dirty="0">
                <a:solidFill>
                  <a:schemeClr val="tx1"/>
                </a:solidFill>
                <a:effectLst/>
                <a:latin typeface="+mn-lt"/>
                <a:ea typeface="+mn-ea"/>
                <a:cs typeface="+mn-cs"/>
              </a:rPr>
              <a:t>Hydrolysates — Casein hydrolysate, Milk protein hydrolysate, Protein hydrolysate, Whey hydrolysate, Whey protein hydrolysate Ice cream, Ice milk, Sherbet, Casein, Whey, </a:t>
            </a:r>
            <a:r>
              <a:rPr lang="en-GB" sz="1200" b="0" i="0" u="none" strike="noStrike" kern="1200" dirty="0" err="1">
                <a:solidFill>
                  <a:schemeClr val="tx1"/>
                </a:solidFill>
                <a:effectLst/>
                <a:latin typeface="+mn-lt"/>
                <a:ea typeface="+mn-ea"/>
                <a:cs typeface="+mn-cs"/>
              </a:rPr>
              <a:t>Lactoalbumin</a:t>
            </a:r>
            <a:r>
              <a:rPr lang="en-GB" sz="1200" b="0" i="0" u="none" strike="noStrike" kern="1200" dirty="0">
                <a:solidFill>
                  <a:schemeClr val="tx1"/>
                </a:solidFill>
                <a:effectLst/>
                <a:latin typeface="+mn-lt"/>
                <a:ea typeface="+mn-ea"/>
                <a:cs typeface="+mn-cs"/>
              </a:rPr>
              <a:t>, Lactulose, Lactoferrin, Lactoglobulin, Milk protein, Hydrolysate, Lactalbumin, Lactalbumin phosphate, Lactate solids, </a:t>
            </a:r>
            <a:r>
              <a:rPr lang="en-GB" sz="1200" b="0" i="0" u="none" strike="noStrike" kern="1200" dirty="0" err="1">
                <a:solidFill>
                  <a:schemeClr val="tx1"/>
                </a:solidFill>
                <a:effectLst/>
                <a:latin typeface="+mn-lt"/>
                <a:ea typeface="+mn-ea"/>
                <a:cs typeface="+mn-cs"/>
              </a:rPr>
              <a:t>Lactyc</a:t>
            </a:r>
            <a:r>
              <a:rPr lang="en-GB" sz="1200" b="0" i="0" u="none" strike="noStrike" kern="1200" dirty="0">
                <a:solidFill>
                  <a:schemeClr val="tx1"/>
                </a:solidFill>
                <a:effectLst/>
                <a:latin typeface="+mn-lt"/>
                <a:ea typeface="+mn-ea"/>
                <a:cs typeface="+mn-cs"/>
              </a:rPr>
              <a:t> yeast, Lactitol monohydrate, Lactoglobulin, Lactose, Lactulose, Milk fat, anhydrous milk fat, Nisin preparation, Nougat, Pudding, Quark, </a:t>
            </a:r>
            <a:r>
              <a:rPr lang="en-GB" sz="1200" b="0" i="0" u="none" strike="noStrike" kern="1200" dirty="0" err="1">
                <a:solidFill>
                  <a:schemeClr val="tx1"/>
                </a:solidFill>
                <a:effectLst/>
                <a:latin typeface="+mn-lt"/>
                <a:ea typeface="+mn-ea"/>
                <a:cs typeface="+mn-cs"/>
              </a:rPr>
              <a:t>Recaldent</a:t>
            </a:r>
            <a:r>
              <a:rPr lang="en-GB" sz="1200" b="0" i="0" u="none" strike="noStrike" kern="1200" dirty="0">
                <a:solidFill>
                  <a:schemeClr val="tx1"/>
                </a:solidFill>
                <a:effectLst/>
                <a:latin typeface="+mn-lt"/>
                <a:ea typeface="+mn-ea"/>
                <a:cs typeface="+mn-cs"/>
              </a:rPr>
              <a:t>, Rennet, Rennet casein, </a:t>
            </a:r>
            <a:r>
              <a:rPr lang="en-GB" sz="1200" b="0" i="0" u="none" strike="noStrike" kern="1200" dirty="0" err="1">
                <a:solidFill>
                  <a:schemeClr val="tx1"/>
                </a:solidFill>
                <a:effectLst/>
                <a:latin typeface="+mn-lt"/>
                <a:ea typeface="+mn-ea"/>
                <a:cs typeface="+mn-cs"/>
              </a:rPr>
              <a:t>Simplesse</a:t>
            </a:r>
            <a:r>
              <a:rPr lang="en-GB" sz="1200" b="0" i="0" u="none" strike="noStrike" kern="1200" dirty="0">
                <a:solidFill>
                  <a:schemeClr val="tx1"/>
                </a:solidFill>
                <a:effectLst/>
                <a:latin typeface="+mn-lt"/>
                <a:ea typeface="+mn-ea"/>
                <a:cs typeface="+mn-cs"/>
              </a:rPr>
              <a:t>® (fat replacer), Sour cream, Sour cream solids, Imitation sour cream, Whey — acid whey, Cured whey, </a:t>
            </a:r>
            <a:r>
              <a:rPr lang="en-GB" sz="1200" b="0" i="0" u="none" strike="noStrike" kern="1200" dirty="0" err="1">
                <a:solidFill>
                  <a:schemeClr val="tx1"/>
                </a:solidFill>
                <a:effectLst/>
                <a:latin typeface="+mn-lt"/>
                <a:ea typeface="+mn-ea"/>
                <a:cs typeface="+mn-cs"/>
              </a:rPr>
              <a:t>Delactosed</a:t>
            </a:r>
            <a:r>
              <a:rPr lang="en-GB" sz="1200" b="0" i="0" u="none" strike="noStrike" kern="1200" dirty="0">
                <a:solidFill>
                  <a:schemeClr val="tx1"/>
                </a:solidFill>
                <a:effectLst/>
                <a:latin typeface="+mn-lt"/>
                <a:ea typeface="+mn-ea"/>
                <a:cs typeface="+mn-cs"/>
              </a:rPr>
              <a:t> whey, Demineralised whey, </a:t>
            </a:r>
            <a:r>
              <a:rPr lang="en-GB" sz="1200" b="0" i="0" u="none" strike="noStrike" kern="1200" dirty="0" err="1">
                <a:solidFill>
                  <a:schemeClr val="tx1"/>
                </a:solidFill>
                <a:effectLst/>
                <a:latin typeface="+mn-lt"/>
                <a:ea typeface="+mn-ea"/>
                <a:cs typeface="+mn-cs"/>
              </a:rPr>
              <a:t>Hydrolyzed</a:t>
            </a:r>
            <a:r>
              <a:rPr lang="en-GB" sz="1200" b="0" i="0" u="none" strike="noStrike" kern="1200" dirty="0">
                <a:solidFill>
                  <a:schemeClr val="tx1"/>
                </a:solidFill>
                <a:effectLst/>
                <a:latin typeface="+mn-lt"/>
                <a:ea typeface="+mn-ea"/>
                <a:cs typeface="+mn-cs"/>
              </a:rPr>
              <a:t> whey, Powdered whey, Reduced mineral whey, Sweet dairy whey, Whey, Whey protein, Whey protein concentrate, Whey powder, Whey solids, Yogurt (regular or frozen), Yogurt powder</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129</a:t>
            </a:fld>
            <a:endParaRPr lang="en-GB" dirty="0"/>
          </a:p>
        </p:txBody>
      </p:sp>
    </p:spTree>
    <p:extLst>
      <p:ext uri="{BB962C8B-B14F-4D97-AF65-F5344CB8AC3E}">
        <p14:creationId xmlns:p14="http://schemas.microsoft.com/office/powerpoint/2010/main" val="30433215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u="none" strike="noStrike" kern="1200" dirty="0" err="1">
                <a:solidFill>
                  <a:schemeClr val="tx1"/>
                </a:solidFill>
                <a:effectLst/>
                <a:latin typeface="+mn-lt"/>
                <a:ea typeface="+mn-ea"/>
                <a:cs typeface="+mn-cs"/>
              </a:rPr>
              <a:t>Pret</a:t>
            </a:r>
            <a:r>
              <a:rPr lang="en-GB" sz="1200" u="none" strike="noStrike" kern="1200" dirty="0">
                <a:solidFill>
                  <a:schemeClr val="tx1"/>
                </a:solidFill>
                <a:effectLst/>
                <a:latin typeface="+mn-lt"/>
                <a:ea typeface="+mn-ea"/>
                <a:cs typeface="+mn-cs"/>
              </a:rPr>
              <a:t> a Manger's food labelling failed to warn a 15-year-old girl who died after eating one of its baguettes that the sandwich contained allergens, an inquest has heard.</a:t>
            </a:r>
          </a:p>
          <a:p>
            <a:pPr fontAlgn="base"/>
            <a:r>
              <a:rPr lang="en-GB" sz="1200" u="none" strike="noStrike" kern="1200" dirty="0">
                <a:solidFill>
                  <a:schemeClr val="tx1"/>
                </a:solidFill>
                <a:effectLst/>
                <a:latin typeface="+mn-lt"/>
                <a:ea typeface="+mn-ea"/>
                <a:cs typeface="+mn-cs"/>
              </a:rPr>
              <a:t>Concluding the hearing into the death of Natasha </a:t>
            </a:r>
            <a:r>
              <a:rPr lang="en-GB" sz="1200" u="none" strike="noStrike" kern="1200" dirty="0" err="1">
                <a:solidFill>
                  <a:schemeClr val="tx1"/>
                </a:solidFill>
                <a:effectLst/>
                <a:latin typeface="+mn-lt"/>
                <a:ea typeface="+mn-ea"/>
                <a:cs typeface="+mn-cs"/>
              </a:rPr>
              <a:t>Ednan-Laperouse</a:t>
            </a:r>
            <a:r>
              <a:rPr lang="en-GB" sz="1200" u="none" strike="noStrike" kern="1200" dirty="0">
                <a:solidFill>
                  <a:schemeClr val="tx1"/>
                </a:solidFill>
                <a:effectLst/>
                <a:latin typeface="+mn-lt"/>
                <a:ea typeface="+mn-ea"/>
                <a:cs typeface="+mn-cs"/>
              </a:rPr>
              <a:t>, coroner Dr Sean Cummings recorded a narrative verdict, finding that the teenager was "reassured" by the lack of specific warnings on the packaging. </a:t>
            </a:r>
          </a:p>
          <a:p>
            <a:pPr fontAlgn="base"/>
            <a:r>
              <a:rPr lang="en-GB" sz="1200" u="none" strike="noStrike" kern="1200" dirty="0">
                <a:solidFill>
                  <a:schemeClr val="tx1"/>
                </a:solidFill>
                <a:effectLst/>
                <a:latin typeface="+mn-lt"/>
                <a:ea typeface="+mn-ea"/>
                <a:cs typeface="+mn-cs"/>
              </a:rPr>
              <a:t>"Natasha </a:t>
            </a:r>
            <a:r>
              <a:rPr lang="en-GB" sz="1200" u="none" strike="noStrike" kern="1200" dirty="0" err="1">
                <a:solidFill>
                  <a:schemeClr val="tx1"/>
                </a:solidFill>
                <a:effectLst/>
                <a:latin typeface="+mn-lt"/>
                <a:ea typeface="+mn-ea"/>
                <a:cs typeface="+mn-cs"/>
              </a:rPr>
              <a:t>Ednan-Laperouse</a:t>
            </a:r>
            <a:r>
              <a:rPr lang="en-GB" sz="1200" u="none" strike="noStrike" kern="1200" dirty="0">
                <a:solidFill>
                  <a:schemeClr val="tx1"/>
                </a:solidFill>
                <a:effectLst/>
                <a:latin typeface="+mn-lt"/>
                <a:ea typeface="+mn-ea"/>
                <a:cs typeface="+mn-cs"/>
              </a:rPr>
              <a:t> died of anaphylaxis in Nice on July 17, 2016, after eating a baguette purchased from </a:t>
            </a:r>
            <a:r>
              <a:rPr lang="en-GB" sz="1200" u="none" strike="noStrike" kern="1200" dirty="0" err="1">
                <a:solidFill>
                  <a:schemeClr val="tx1"/>
                </a:solidFill>
                <a:effectLst/>
                <a:latin typeface="+mn-lt"/>
                <a:ea typeface="+mn-ea"/>
                <a:cs typeface="+mn-cs"/>
              </a:rPr>
              <a:t>Pret</a:t>
            </a:r>
            <a:r>
              <a:rPr lang="en-GB" sz="1200" u="none" strike="noStrike" kern="1200" dirty="0">
                <a:solidFill>
                  <a:schemeClr val="tx1"/>
                </a:solidFill>
                <a:effectLst/>
                <a:latin typeface="+mn-lt"/>
                <a:ea typeface="+mn-ea"/>
                <a:cs typeface="+mn-cs"/>
              </a:rPr>
              <a:t> a Manger at London Heathrow's Terminal 5," he said.</a:t>
            </a:r>
          </a:p>
          <a:p>
            <a:pPr fontAlgn="base"/>
            <a:r>
              <a:rPr lang="en-GB" sz="1200" u="none" strike="noStrike" kern="1200" dirty="0">
                <a:solidFill>
                  <a:schemeClr val="tx1"/>
                </a:solidFill>
                <a:effectLst/>
                <a:latin typeface="+mn-lt"/>
                <a:ea typeface="+mn-ea"/>
                <a:cs typeface="+mn-cs"/>
              </a:rPr>
              <a:t>"The baguette was manufactured to </a:t>
            </a:r>
            <a:r>
              <a:rPr lang="en-GB" sz="1200" u="none" strike="noStrike" kern="1200" dirty="0" err="1">
                <a:solidFill>
                  <a:schemeClr val="tx1"/>
                </a:solidFill>
                <a:effectLst/>
                <a:latin typeface="+mn-lt"/>
                <a:ea typeface="+mn-ea"/>
                <a:cs typeface="+mn-cs"/>
              </a:rPr>
              <a:t>Pret</a:t>
            </a:r>
            <a:r>
              <a:rPr lang="en-GB" sz="1200" u="none" strike="noStrike" kern="1200" dirty="0">
                <a:solidFill>
                  <a:schemeClr val="tx1"/>
                </a:solidFill>
                <a:effectLst/>
                <a:latin typeface="+mn-lt"/>
                <a:ea typeface="+mn-ea"/>
                <a:cs typeface="+mn-cs"/>
              </a:rPr>
              <a:t> specifications and contained sesame to which she was allergic.</a:t>
            </a:r>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137</a:t>
            </a:fld>
            <a:endParaRPr lang="en-GB" dirty="0"/>
          </a:p>
        </p:txBody>
      </p:sp>
    </p:spTree>
    <p:extLst>
      <p:ext uri="{BB962C8B-B14F-4D97-AF65-F5344CB8AC3E}">
        <p14:creationId xmlns:p14="http://schemas.microsoft.com/office/powerpoint/2010/main" val="66607268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list Jesus College uses.  If colleges have their own codes then they should use the one they are most familiar with</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140</a:t>
            </a:fld>
            <a:endParaRPr lang="en-GB" dirty="0"/>
          </a:p>
        </p:txBody>
      </p:sp>
    </p:spTree>
    <p:extLst>
      <p:ext uri="{BB962C8B-B14F-4D97-AF65-F5344CB8AC3E}">
        <p14:creationId xmlns:p14="http://schemas.microsoft.com/office/powerpoint/2010/main" val="15166092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Jesus College</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141</a:t>
            </a:fld>
            <a:endParaRPr lang="en-GB" dirty="0"/>
          </a:p>
        </p:txBody>
      </p:sp>
    </p:spTree>
    <p:extLst>
      <p:ext uri="{BB962C8B-B14F-4D97-AF65-F5344CB8AC3E}">
        <p14:creationId xmlns:p14="http://schemas.microsoft.com/office/powerpoint/2010/main" val="9555553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cake contains dried fruit.  Dried fruits are often preserved using sulphites.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145</a:t>
            </a:fld>
            <a:endParaRPr lang="en-GB" dirty="0"/>
          </a:p>
        </p:txBody>
      </p:sp>
    </p:spTree>
    <p:extLst>
      <p:ext uri="{BB962C8B-B14F-4D97-AF65-F5344CB8AC3E}">
        <p14:creationId xmlns:p14="http://schemas.microsoft.com/office/powerpoint/2010/main" val="14357719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Full of yummy goodness!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146</a:t>
            </a:fld>
            <a:endParaRPr lang="en-GB" dirty="0"/>
          </a:p>
        </p:txBody>
      </p:sp>
    </p:spTree>
    <p:extLst>
      <p:ext uri="{BB962C8B-B14F-4D97-AF65-F5344CB8AC3E}">
        <p14:creationId xmlns:p14="http://schemas.microsoft.com/office/powerpoint/2010/main" val="2493968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Sources are Wikipedia</a:t>
            </a:r>
          </a:p>
          <a:p>
            <a:endParaRPr lang="en-GB" dirty="0"/>
          </a:p>
          <a:p>
            <a:r>
              <a:rPr lang="en-GB" dirty="0"/>
              <a:t>Webb, et al. J Allergy Clin Immunol. 2004, 113:241</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15</a:t>
            </a:fld>
            <a:endParaRPr lang="en-GB" dirty="0"/>
          </a:p>
        </p:txBody>
      </p:sp>
    </p:spTree>
    <p:extLst>
      <p:ext uri="{BB962C8B-B14F-4D97-AF65-F5344CB8AC3E}">
        <p14:creationId xmlns:p14="http://schemas.microsoft.com/office/powerpoint/2010/main" val="331452191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list Jesus College uses.  If colleges have their own codes then they should use the one they are most familiar with</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151</a:t>
            </a:fld>
            <a:endParaRPr lang="en-GB" dirty="0"/>
          </a:p>
        </p:txBody>
      </p:sp>
    </p:spTree>
    <p:extLst>
      <p:ext uri="{BB962C8B-B14F-4D97-AF65-F5344CB8AC3E}">
        <p14:creationId xmlns:p14="http://schemas.microsoft.com/office/powerpoint/2010/main" val="42754731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152</a:t>
            </a:fld>
            <a:endParaRPr lang="en-GB" dirty="0"/>
          </a:p>
        </p:txBody>
      </p:sp>
    </p:spTree>
    <p:extLst>
      <p:ext uri="{BB962C8B-B14F-4D97-AF65-F5344CB8AC3E}">
        <p14:creationId xmlns:p14="http://schemas.microsoft.com/office/powerpoint/2010/main" val="23217004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next section is case studies.</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155</a:t>
            </a:fld>
            <a:endParaRPr lang="en-GB" dirty="0"/>
          </a:p>
        </p:txBody>
      </p:sp>
    </p:spTree>
    <p:extLst>
      <p:ext uri="{BB962C8B-B14F-4D97-AF65-F5344CB8AC3E}">
        <p14:creationId xmlns:p14="http://schemas.microsoft.com/office/powerpoint/2010/main" val="300764902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Century Gothic" panose="020B0502020202020204" pitchFamily="34" charset="0"/>
              </a:rPr>
              <a:t>Any feedback from the course will be included in a tweaked version on the USB Stick you will </a:t>
            </a:r>
            <a:r>
              <a:rPr lang="en-GB">
                <a:latin typeface="Century Gothic" panose="020B0502020202020204" pitchFamily="34" charset="0"/>
              </a:rPr>
              <a:t>get next week.</a:t>
            </a:r>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156</a:t>
            </a:fld>
            <a:endParaRPr lang="en-GB" dirty="0"/>
          </a:p>
        </p:txBody>
      </p:sp>
    </p:spTree>
    <p:extLst>
      <p:ext uri="{BB962C8B-B14F-4D97-AF65-F5344CB8AC3E}">
        <p14:creationId xmlns:p14="http://schemas.microsoft.com/office/powerpoint/2010/main" val="2587376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https://www.aaaai.org/conditions-and-treatments/allergies/food-allergies/food-allergy-quiz</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mn-ea"/>
                <a:cs typeface="+mn-cs"/>
              </a:rPr>
              <a:t>https://www.allergyhome.org/food-allergy-quiz-answers-and-explanations/</a:t>
            </a:r>
          </a:p>
          <a:p>
            <a:endParaRPr lang="en-GB" dirty="0"/>
          </a:p>
          <a:p>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17</a:t>
            </a:fld>
            <a:endParaRPr lang="en-GB" dirty="0"/>
          </a:p>
        </p:txBody>
      </p:sp>
    </p:spTree>
    <p:extLst>
      <p:ext uri="{BB962C8B-B14F-4D97-AF65-F5344CB8AC3E}">
        <p14:creationId xmlns:p14="http://schemas.microsoft.com/office/powerpoint/2010/main" val="3845137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i="0" u="none" strike="noStrike" kern="1200" dirty="0">
                <a:solidFill>
                  <a:schemeClr val="tx1"/>
                </a:solidFill>
                <a:effectLst/>
                <a:latin typeface="+mn-lt"/>
                <a:ea typeface="+mn-ea"/>
                <a:cs typeface="+mn-cs"/>
              </a:rPr>
              <a:t>True:</a:t>
            </a:r>
            <a:r>
              <a:rPr lang="en-GB" sz="1200" b="0" i="0" u="none" strike="noStrike" kern="1200" dirty="0">
                <a:solidFill>
                  <a:schemeClr val="tx1"/>
                </a:solidFill>
                <a:effectLst/>
                <a:latin typeface="+mn-lt"/>
                <a:ea typeface="+mn-ea"/>
                <a:cs typeface="+mn-cs"/>
              </a:rPr>
              <a:t> Food allergens are the most common cause of anaphylaxis, accounting for about 30 to 40% of cases in all ages and 70 to 80% of cases in children. The exact prevalence of food-induced anaphylaxis in the United States is unknown. Estimates suggest emergency department visits for food-induced acute reactions occur about every 3 minutes and visits for food-induced anaphylaxis every 6 minutes in the United States, and the rates appear to be increasing.</a:t>
            </a:r>
            <a:endParaRPr lang="en-GB" dirty="0"/>
          </a:p>
        </p:txBody>
      </p:sp>
      <p:sp>
        <p:nvSpPr>
          <p:cNvPr id="4" name="Slide Number Placeholder 3"/>
          <p:cNvSpPr>
            <a:spLocks noGrp="1"/>
          </p:cNvSpPr>
          <p:nvPr>
            <p:ph type="sldNum" sz="quarter" idx="5"/>
          </p:nvPr>
        </p:nvSpPr>
        <p:spPr/>
        <p:txBody>
          <a:bodyPr/>
          <a:lstStyle/>
          <a:p>
            <a:pPr>
              <a:defRPr/>
            </a:pPr>
            <a:fld id="{F68C1D61-72BF-4B59-B56A-F555584B7CCC}" type="slidenum">
              <a:rPr lang="en-GB" smtClean="0"/>
              <a:pPr>
                <a:defRPr/>
              </a:pPr>
              <a:t>19</a:t>
            </a:fld>
            <a:endParaRPr lang="en-GB" dirty="0"/>
          </a:p>
        </p:txBody>
      </p:sp>
    </p:spTree>
    <p:extLst>
      <p:ext uri="{BB962C8B-B14F-4D97-AF65-F5344CB8AC3E}">
        <p14:creationId xmlns:p14="http://schemas.microsoft.com/office/powerpoint/2010/main" val="35064978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 name="Rectangle 8"/>
          <p:cNvSpPr>
            <a:spLocks noChangeArrowheads="1"/>
          </p:cNvSpPr>
          <p:nvPr userDrawn="1"/>
        </p:nvSpPr>
        <p:spPr bwMode="auto">
          <a:xfrm>
            <a:off x="714375" y="2889250"/>
            <a:ext cx="2595563" cy="254000"/>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3309938" y="2889250"/>
            <a:ext cx="2595563" cy="254000"/>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5905500" y="2889250"/>
            <a:ext cx="2595563" cy="254000"/>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193538" name="Rectangle 2"/>
          <p:cNvSpPr>
            <a:spLocks noGrp="1" noChangeArrowheads="1"/>
          </p:cNvSpPr>
          <p:nvPr>
            <p:ph type="ctrTitle"/>
          </p:nvPr>
        </p:nvSpPr>
        <p:spPr>
          <a:xfrm>
            <a:off x="714348" y="928670"/>
            <a:ext cx="7772400" cy="2127250"/>
          </a:xfrm>
        </p:spPr>
        <p:txBody>
          <a:bodyPr/>
          <a:lstStyle>
            <a:lvl1pPr algn="ctr">
              <a:defRPr sz="5200" b="1">
                <a:solidFill>
                  <a:schemeClr val="tx1">
                    <a:lumMod val="65000"/>
                    <a:lumOff val="35000"/>
                  </a:schemeClr>
                </a:solidFill>
                <a:latin typeface="Century Gothic" pitchFamily="34" charset="0"/>
              </a:defRPr>
            </a:lvl1pPr>
          </a:lstStyle>
          <a:p>
            <a:r>
              <a:rPr lang="en-US"/>
              <a:t>Click to edit Master title style</a:t>
            </a:r>
            <a:endParaRPr lang="en-US" dirty="0"/>
          </a:p>
        </p:txBody>
      </p:sp>
      <p:sp>
        <p:nvSpPr>
          <p:cNvPr id="193539"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solidFill>
                  <a:schemeClr val="tx1"/>
                </a:solidFill>
                <a:latin typeface="Century Gothic" pitchFamily="34" charset="0"/>
              </a:defRPr>
            </a:lvl1pPr>
          </a:lstStyle>
          <a:p>
            <a:r>
              <a:rPr lang="en-US"/>
              <a:t>Click to edit Master subtitle style</a:t>
            </a:r>
            <a:endParaRPr lang="en-US" dirty="0"/>
          </a:p>
        </p:txBody>
      </p:sp>
      <p:sp>
        <p:nvSpPr>
          <p:cNvPr id="9" name="Rectangle 4"/>
          <p:cNvSpPr>
            <a:spLocks noGrp="1" noChangeArrowheads="1"/>
          </p:cNvSpPr>
          <p:nvPr>
            <p:ph type="dt" sz="half" idx="10"/>
          </p:nvPr>
        </p:nvSpPr>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p:txBody>
          <a:bodyPr/>
          <a:lstStyle>
            <a:lvl1pPr>
              <a:defRPr/>
            </a:lvl1pPr>
          </a:lstStyle>
          <a:p>
            <a:pPr>
              <a:defRPr/>
            </a:pPr>
            <a:endParaRPr lang="en-US" dirty="0"/>
          </a:p>
        </p:txBody>
      </p:sp>
      <p:sp>
        <p:nvSpPr>
          <p:cNvPr id="11" name="Rectangle 6"/>
          <p:cNvSpPr>
            <a:spLocks noGrp="1" noChangeArrowheads="1"/>
          </p:cNvSpPr>
          <p:nvPr>
            <p:ph type="sldNum" sz="quarter" idx="12"/>
          </p:nvPr>
        </p:nvSpPr>
        <p:spPr/>
        <p:txBody>
          <a:bodyPr/>
          <a:lstStyle>
            <a:lvl1pPr>
              <a:defRPr/>
            </a:lvl1pPr>
          </a:lstStyle>
          <a:p>
            <a:pPr>
              <a:defRPr/>
            </a:pPr>
            <a:fld id="{9CC18033-F392-4581-A3DE-23E3D25397C5}" type="slidenum">
              <a:rPr lang="en-US"/>
              <a:pPr>
                <a:defRPr/>
              </a:pPr>
              <a:t>‹#›</a:t>
            </a:fld>
            <a:endParaRPr lang="en-US" dirty="0"/>
          </a:p>
        </p:txBody>
      </p:sp>
      <p:pic>
        <p:nvPicPr>
          <p:cNvPr id="12" name="Picture 11"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43B92C41-0F85-45E0-B3DC-9AAE49DBFFB0}" type="datetimeFigureOut">
              <a:rPr lang="en-US"/>
              <a:pPr>
                <a:defRPr/>
              </a:pPr>
              <a:t>10/10/2019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1F8E8FF1-FC94-410B-A79C-E99F12F03628}" type="slidenum">
              <a:rPr lang="en-GB"/>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2890257-5B3C-4829-8BAA-309FD9399B2F}"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6CB16800-6E1F-4ECE-9E3A-A32FF098E528}" type="slidenum">
              <a:rPr lang="en-GB"/>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D2FADF20-D925-42B0-87F7-186C8152102F}"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AE54964-9A9F-4E82-B919-80D47ECE33FB}" type="slidenum">
              <a:rPr lang="en-GB"/>
              <a:pPr>
                <a:defRPr/>
              </a:pPr>
              <a:t>‹#›</a:t>
            </a:fld>
            <a:endParaRPr lang="en-GB"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426028" cy="1143000"/>
          </a:xfrm>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875D42A3-AD0E-438D-9985-345115887680}"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25C4889-6C6E-49F4-BB97-152EDA2F4D67}" type="slidenum">
              <a:rPr lang="en-GB"/>
              <a:pPr>
                <a:defRPr/>
              </a:pPr>
              <a:t>‹#›</a:t>
            </a:fld>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B9471F7C-D857-4664-8B7D-13452CAC89F6}" type="datetimeFigureOut">
              <a:rPr lang="en-US" smtClean="0"/>
              <a:pPr/>
              <a:t>10/10/2019</a:t>
            </a:fld>
            <a:endParaRPr lang="en-GB"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2BE2690-A646-4AEF-9AC7-916CF055E266}" type="slidenum">
              <a:rPr lang="en-GB" smtClean="0"/>
              <a:pPr/>
              <a:t>‹#›</a:t>
            </a:fld>
            <a:endParaRPr lang="en-GB"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5" name="Rectangle 8"/>
          <p:cNvSpPr>
            <a:spLocks noChangeArrowheads="1"/>
          </p:cNvSpPr>
          <p:nvPr userDrawn="1"/>
        </p:nvSpPr>
        <p:spPr bwMode="auto">
          <a:xfrm>
            <a:off x="714375" y="2889250"/>
            <a:ext cx="2595563" cy="254000"/>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3309938" y="2889250"/>
            <a:ext cx="2595563" cy="254000"/>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5905500" y="2889250"/>
            <a:ext cx="2595563" cy="254000"/>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193538" name="Rectangle 2"/>
          <p:cNvSpPr>
            <a:spLocks noGrp="1" noChangeArrowheads="1"/>
          </p:cNvSpPr>
          <p:nvPr>
            <p:ph type="ctrTitle"/>
          </p:nvPr>
        </p:nvSpPr>
        <p:spPr>
          <a:xfrm>
            <a:off x="714348" y="928670"/>
            <a:ext cx="7772400" cy="2127250"/>
          </a:xfrm>
        </p:spPr>
        <p:txBody>
          <a:bodyPr/>
          <a:lstStyle>
            <a:lvl1pPr algn="ctr">
              <a:defRPr sz="5200" b="1">
                <a:solidFill>
                  <a:schemeClr val="tx1">
                    <a:lumMod val="65000"/>
                    <a:lumOff val="35000"/>
                  </a:schemeClr>
                </a:solidFill>
                <a:latin typeface="Century Gothic" pitchFamily="34" charset="0"/>
              </a:defRPr>
            </a:lvl1pPr>
          </a:lstStyle>
          <a:p>
            <a:r>
              <a:rPr lang="en-US"/>
              <a:t>Click to edit Master title style</a:t>
            </a:r>
            <a:endParaRPr lang="en-US" dirty="0"/>
          </a:p>
        </p:txBody>
      </p:sp>
      <p:sp>
        <p:nvSpPr>
          <p:cNvPr id="193539" name="Rectangle 3"/>
          <p:cNvSpPr>
            <a:spLocks noGrp="1" noChangeArrowheads="1"/>
          </p:cNvSpPr>
          <p:nvPr>
            <p:ph type="subTitle" idx="1"/>
          </p:nvPr>
        </p:nvSpPr>
        <p:spPr>
          <a:xfrm>
            <a:off x="1371600" y="3270250"/>
            <a:ext cx="6400800" cy="2209800"/>
          </a:xfrm>
        </p:spPr>
        <p:txBody>
          <a:bodyPr/>
          <a:lstStyle>
            <a:lvl1pPr marL="0" indent="0" algn="ctr">
              <a:buFont typeface="Wingdings" pitchFamily="2" charset="2"/>
              <a:buNone/>
              <a:defRPr sz="3000">
                <a:solidFill>
                  <a:schemeClr val="tx1"/>
                </a:solidFill>
                <a:latin typeface="Century Gothic" pitchFamily="34" charset="0"/>
              </a:defRPr>
            </a:lvl1pPr>
          </a:lstStyle>
          <a:p>
            <a:r>
              <a:rPr lang="en-US"/>
              <a:t>Click to edit Master subtitle style</a:t>
            </a:r>
            <a:endParaRPr lang="en-US" dirty="0"/>
          </a:p>
        </p:txBody>
      </p:sp>
      <p:sp>
        <p:nvSpPr>
          <p:cNvPr id="9" name="Rectangle 4"/>
          <p:cNvSpPr>
            <a:spLocks noGrp="1" noChangeArrowheads="1"/>
          </p:cNvSpPr>
          <p:nvPr>
            <p:ph type="dt" sz="half" idx="10"/>
          </p:nvPr>
        </p:nvSpPr>
        <p:spPr/>
        <p:txBody>
          <a:bodyPr/>
          <a:lstStyle>
            <a:lvl1pPr>
              <a:defRPr/>
            </a:lvl1pPr>
          </a:lstStyle>
          <a:p>
            <a:pPr>
              <a:defRPr/>
            </a:pPr>
            <a:endParaRPr lang="en-US" dirty="0"/>
          </a:p>
        </p:txBody>
      </p:sp>
      <p:sp>
        <p:nvSpPr>
          <p:cNvPr id="10" name="Rectangle 5"/>
          <p:cNvSpPr>
            <a:spLocks noGrp="1" noChangeArrowheads="1"/>
          </p:cNvSpPr>
          <p:nvPr>
            <p:ph type="ftr" sz="quarter" idx="11"/>
          </p:nvPr>
        </p:nvSpPr>
        <p:spPr/>
        <p:txBody>
          <a:bodyPr/>
          <a:lstStyle>
            <a:lvl1pPr>
              <a:defRPr/>
            </a:lvl1pPr>
          </a:lstStyle>
          <a:p>
            <a:pPr>
              <a:defRPr/>
            </a:pPr>
            <a:endParaRPr lang="en-US" dirty="0"/>
          </a:p>
        </p:txBody>
      </p:sp>
      <p:sp>
        <p:nvSpPr>
          <p:cNvPr id="11" name="Rectangle 6"/>
          <p:cNvSpPr>
            <a:spLocks noGrp="1" noChangeArrowheads="1"/>
          </p:cNvSpPr>
          <p:nvPr>
            <p:ph type="sldNum" sz="quarter" idx="12"/>
          </p:nvPr>
        </p:nvSpPr>
        <p:spPr/>
        <p:txBody>
          <a:bodyPr/>
          <a:lstStyle>
            <a:lvl1pPr>
              <a:defRPr/>
            </a:lvl1pPr>
          </a:lstStyle>
          <a:p>
            <a:pPr>
              <a:defRPr/>
            </a:pPr>
            <a:fld id="{9CC18033-F392-4581-A3DE-23E3D25397C5}" type="slidenum">
              <a:rPr lang="en-US"/>
              <a:pPr>
                <a:defRPr/>
              </a:pPr>
              <a:t>‹#›</a:t>
            </a:fld>
            <a:endParaRPr lang="en-US" dirty="0"/>
          </a:p>
        </p:txBody>
      </p:sp>
      <p:pic>
        <p:nvPicPr>
          <p:cNvPr id="12" name="Picture 11"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extLst>
      <p:ext uri="{BB962C8B-B14F-4D97-AF65-F5344CB8AC3E}">
        <p14:creationId xmlns:p14="http://schemas.microsoft.com/office/powerpoint/2010/main" val="640570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426028" cy="1143000"/>
          </a:xfrm>
        </p:spPr>
        <p:txBody>
          <a:bodyPr/>
          <a:lstStyle>
            <a:lvl1pPr algn="l">
              <a:defRPr sz="4000"/>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875D42A3-AD0E-438D-9985-345115887680}"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725C4889-6C6E-49F4-BB97-152EDA2F4D67}" type="slidenum">
              <a:rPr lang="en-GB"/>
              <a:pPr>
                <a:defRPr/>
              </a:pPr>
              <a:t>‹#›</a:t>
            </a:fld>
            <a:endParaRPr lang="en-GB" dirty="0"/>
          </a:p>
        </p:txBody>
      </p:sp>
    </p:spTree>
    <p:extLst>
      <p:ext uri="{BB962C8B-B14F-4D97-AF65-F5344CB8AC3E}">
        <p14:creationId xmlns:p14="http://schemas.microsoft.com/office/powerpoint/2010/main" val="35766640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714375" y="4286250"/>
            <a:ext cx="7786688" cy="285750"/>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1952" y="1680"/>
              <a:ext cx="1808" cy="144"/>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3760" y="1680"/>
              <a:ext cx="1808" cy="144"/>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grpSp>
      <p:sp>
        <p:nvSpPr>
          <p:cNvPr id="11" name="Title 1"/>
          <p:cNvSpPr>
            <a:spLocks noGrp="1"/>
          </p:cNvSpPr>
          <p:nvPr>
            <p:ph type="title"/>
          </p:nvPr>
        </p:nvSpPr>
        <p:spPr>
          <a:xfrm>
            <a:off x="714348" y="4643446"/>
            <a:ext cx="7772400" cy="1362075"/>
          </a:xfrm>
        </p:spPr>
        <p:txBody>
          <a:bodyPr anchor="t"/>
          <a:lstStyle>
            <a:lvl1pPr algn="l">
              <a:defRPr sz="4000" b="1" cap="all"/>
            </a:lvl1pPr>
          </a:lstStyle>
          <a:p>
            <a:r>
              <a:rPr lang="en-US"/>
              <a:t>Click to edit Master title style</a:t>
            </a:r>
            <a:endParaRPr lang="en-GB" dirty="0"/>
          </a:p>
        </p:txBody>
      </p:sp>
      <p:sp>
        <p:nvSpPr>
          <p:cNvPr id="12" name="Text Placeholder 2"/>
          <p:cNvSpPr>
            <a:spLocks noGrp="1"/>
          </p:cNvSpPr>
          <p:nvPr>
            <p:ph type="body" idx="1"/>
          </p:nvPr>
        </p:nvSpPr>
        <p:spPr>
          <a:xfrm>
            <a:off x="714348" y="2714620"/>
            <a:ext cx="7772400" cy="1500187"/>
          </a:xfrm>
        </p:spPr>
        <p:txBody>
          <a:bodyPr anchor="b">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8" name="Footer Placeholder 4"/>
          <p:cNvSpPr>
            <a:spLocks noGrp="1"/>
          </p:cNvSpPr>
          <p:nvPr>
            <p:ph type="ftr" sz="quarter" idx="10"/>
          </p:nvPr>
        </p:nvSpPr>
        <p:spPr/>
        <p:txBody>
          <a:bodyPr/>
          <a:lstStyle>
            <a:lvl1pPr>
              <a:defRPr/>
            </a:lvl1pPr>
          </a:lstStyle>
          <a:p>
            <a:pPr>
              <a:defRPr/>
            </a:pPr>
            <a:endParaRPr lang="en-GB" dirty="0"/>
          </a:p>
        </p:txBody>
      </p:sp>
      <p:sp>
        <p:nvSpPr>
          <p:cNvPr id="9" name="Slide Number Placeholder 5"/>
          <p:cNvSpPr>
            <a:spLocks noGrp="1"/>
          </p:cNvSpPr>
          <p:nvPr>
            <p:ph type="sldNum" sz="quarter" idx="11"/>
          </p:nvPr>
        </p:nvSpPr>
        <p:spPr/>
        <p:txBody>
          <a:bodyPr/>
          <a:lstStyle>
            <a:lvl1pPr>
              <a:defRPr/>
            </a:lvl1pPr>
          </a:lstStyle>
          <a:p>
            <a:pPr>
              <a:defRPr/>
            </a:pPr>
            <a:fld id="{510EC541-2322-41BA-89CD-2E01243DDC95}" type="slidenum">
              <a:rPr lang="en-GB"/>
              <a:pPr>
                <a:defRPr/>
              </a:pPr>
              <a:t>‹#›</a:t>
            </a:fld>
            <a:endParaRPr lang="en-GB" dirty="0"/>
          </a:p>
        </p:txBody>
      </p:sp>
      <p:pic>
        <p:nvPicPr>
          <p:cNvPr id="14" name="Picture 13"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extLst>
      <p:ext uri="{BB962C8B-B14F-4D97-AF65-F5344CB8AC3E}">
        <p14:creationId xmlns:p14="http://schemas.microsoft.com/office/powerpoint/2010/main" val="601359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A7C195B-EBC8-434B-BC3D-0A9D00567152}"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ECB4C67-1113-4D4E-A278-704AB1F749B2}" type="slidenum">
              <a:rPr lang="en-GB"/>
              <a:pPr>
                <a:defRPr/>
              </a:pPr>
              <a:t>‹#›</a:t>
            </a:fld>
            <a:endParaRPr lang="en-GB" dirty="0"/>
          </a:p>
        </p:txBody>
      </p:sp>
    </p:spTree>
    <p:extLst>
      <p:ext uri="{BB962C8B-B14F-4D97-AF65-F5344CB8AC3E}">
        <p14:creationId xmlns:p14="http://schemas.microsoft.com/office/powerpoint/2010/main" val="63964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0ECCEED-35BC-4A40-8D9E-D26E12128FF1}" type="datetimeFigureOut">
              <a:rPr lang="en-US"/>
              <a:pPr>
                <a:defRPr/>
              </a:pPr>
              <a:t>10/10/2019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895281D-F64B-4812-9267-512CFE282F09}" type="slidenum">
              <a:rPr lang="en-GB"/>
              <a:pPr>
                <a:defRPr/>
              </a:pPr>
              <a:t>‹#›</a:t>
            </a:fld>
            <a:endParaRPr lang="en-GB" dirty="0"/>
          </a:p>
        </p:txBody>
      </p:sp>
    </p:spTree>
    <p:extLst>
      <p:ext uri="{BB962C8B-B14F-4D97-AF65-F5344CB8AC3E}">
        <p14:creationId xmlns:p14="http://schemas.microsoft.com/office/powerpoint/2010/main" val="28362242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1D8252F2-FEE3-4494-939F-CA9D566E7C0F}" type="datetimeFigureOut">
              <a:rPr lang="en-US"/>
              <a:pPr>
                <a:defRPr/>
              </a:pPr>
              <a:t>10/10/2019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04C84812-4924-4DF2-8010-E44680E01D5F}" type="slidenum">
              <a:rPr lang="en-GB"/>
              <a:pPr>
                <a:defRPr/>
              </a:pPr>
              <a:t>‹#›</a:t>
            </a:fld>
            <a:endParaRPr lang="en-GB" dirty="0"/>
          </a:p>
        </p:txBody>
      </p:sp>
    </p:spTree>
    <p:extLst>
      <p:ext uri="{BB962C8B-B14F-4D97-AF65-F5344CB8AC3E}">
        <p14:creationId xmlns:p14="http://schemas.microsoft.com/office/powerpoint/2010/main" val="4145147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714375" y="4286250"/>
            <a:ext cx="7786688" cy="285750"/>
            <a:chOff x="144" y="1680"/>
            <a:chExt cx="5424" cy="144"/>
          </a:xfrm>
        </p:grpSpPr>
        <p:sp>
          <p:nvSpPr>
            <p:cNvPr id="5" name="Rectangle 8"/>
            <p:cNvSpPr>
              <a:spLocks noChangeArrowheads="1"/>
            </p:cNvSpPr>
            <p:nvPr userDrawn="1"/>
          </p:nvSpPr>
          <p:spPr bwMode="auto">
            <a:xfrm>
              <a:off x="144" y="1680"/>
              <a:ext cx="1808" cy="144"/>
            </a:xfrm>
            <a:prstGeom prst="rect">
              <a:avLst/>
            </a:prstGeom>
            <a:solidFill>
              <a:schemeClr val="bg1">
                <a:lumMod val="8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6" name="Rectangle 9"/>
            <p:cNvSpPr>
              <a:spLocks noChangeArrowheads="1"/>
            </p:cNvSpPr>
            <p:nvPr userDrawn="1"/>
          </p:nvSpPr>
          <p:spPr bwMode="auto">
            <a:xfrm>
              <a:off x="1952" y="1680"/>
              <a:ext cx="1808" cy="144"/>
            </a:xfrm>
            <a:prstGeom prst="rect">
              <a:avLst/>
            </a:prstGeom>
            <a:solidFill>
              <a:srgbClr val="FF3399"/>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sp>
          <p:nvSpPr>
            <p:cNvPr id="7" name="Rectangle 10"/>
            <p:cNvSpPr>
              <a:spLocks noChangeArrowheads="1"/>
            </p:cNvSpPr>
            <p:nvPr userDrawn="1"/>
          </p:nvSpPr>
          <p:spPr bwMode="auto">
            <a:xfrm>
              <a:off x="3760" y="1680"/>
              <a:ext cx="1808" cy="144"/>
            </a:xfrm>
            <a:prstGeom prst="rect">
              <a:avLst/>
            </a:prstGeom>
            <a:solidFill>
              <a:schemeClr val="tx1">
                <a:lumMod val="65000"/>
                <a:lumOff val="35000"/>
              </a:scheme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fontAlgn="auto">
                <a:spcBef>
                  <a:spcPts val="0"/>
                </a:spcBef>
                <a:spcAft>
                  <a:spcPts val="0"/>
                </a:spcAft>
                <a:defRPr/>
              </a:pPr>
              <a:endParaRPr lang="en-GB" dirty="0">
                <a:latin typeface="+mn-lt"/>
                <a:cs typeface="+mn-cs"/>
              </a:endParaRPr>
            </a:p>
          </p:txBody>
        </p:sp>
      </p:grpSp>
      <p:sp>
        <p:nvSpPr>
          <p:cNvPr id="11" name="Title 1"/>
          <p:cNvSpPr>
            <a:spLocks noGrp="1"/>
          </p:cNvSpPr>
          <p:nvPr>
            <p:ph type="title"/>
          </p:nvPr>
        </p:nvSpPr>
        <p:spPr>
          <a:xfrm>
            <a:off x="714348" y="4643446"/>
            <a:ext cx="7772400" cy="1362075"/>
          </a:xfrm>
        </p:spPr>
        <p:txBody>
          <a:bodyPr anchor="t"/>
          <a:lstStyle>
            <a:lvl1pPr algn="l">
              <a:defRPr sz="4000" b="1" cap="all"/>
            </a:lvl1pPr>
          </a:lstStyle>
          <a:p>
            <a:r>
              <a:rPr lang="en-US"/>
              <a:t>Click to edit Master title style</a:t>
            </a:r>
            <a:endParaRPr lang="en-GB" dirty="0"/>
          </a:p>
        </p:txBody>
      </p:sp>
      <p:sp>
        <p:nvSpPr>
          <p:cNvPr id="12" name="Text Placeholder 2"/>
          <p:cNvSpPr>
            <a:spLocks noGrp="1"/>
          </p:cNvSpPr>
          <p:nvPr>
            <p:ph type="body" idx="1"/>
          </p:nvPr>
        </p:nvSpPr>
        <p:spPr>
          <a:xfrm>
            <a:off x="714348" y="2714620"/>
            <a:ext cx="7772400" cy="1500187"/>
          </a:xfrm>
        </p:spPr>
        <p:txBody>
          <a:bodyPr anchor="b">
            <a:normAutofit/>
          </a:bodyPr>
          <a:lstStyle>
            <a:lvl1pPr marL="0" indent="0">
              <a:buNone/>
              <a:defRPr sz="2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8" name="Footer Placeholder 4"/>
          <p:cNvSpPr>
            <a:spLocks noGrp="1"/>
          </p:cNvSpPr>
          <p:nvPr>
            <p:ph type="ftr" sz="quarter" idx="10"/>
          </p:nvPr>
        </p:nvSpPr>
        <p:spPr/>
        <p:txBody>
          <a:bodyPr/>
          <a:lstStyle>
            <a:lvl1pPr>
              <a:defRPr/>
            </a:lvl1pPr>
          </a:lstStyle>
          <a:p>
            <a:pPr>
              <a:defRPr/>
            </a:pPr>
            <a:endParaRPr lang="en-GB" dirty="0"/>
          </a:p>
        </p:txBody>
      </p:sp>
      <p:sp>
        <p:nvSpPr>
          <p:cNvPr id="9" name="Slide Number Placeholder 5"/>
          <p:cNvSpPr>
            <a:spLocks noGrp="1"/>
          </p:cNvSpPr>
          <p:nvPr>
            <p:ph type="sldNum" sz="quarter" idx="11"/>
          </p:nvPr>
        </p:nvSpPr>
        <p:spPr/>
        <p:txBody>
          <a:bodyPr/>
          <a:lstStyle>
            <a:lvl1pPr>
              <a:defRPr/>
            </a:lvl1pPr>
          </a:lstStyle>
          <a:p>
            <a:pPr>
              <a:defRPr/>
            </a:pPr>
            <a:fld id="{510EC541-2322-41BA-89CD-2E01243DDC95}" type="slidenum">
              <a:rPr lang="en-GB"/>
              <a:pPr>
                <a:defRPr/>
              </a:pPr>
              <a:t>‹#›</a:t>
            </a:fld>
            <a:endParaRPr lang="en-GB" dirty="0"/>
          </a:p>
        </p:txBody>
      </p:sp>
      <p:pic>
        <p:nvPicPr>
          <p:cNvPr id="14" name="Picture 13" descr="C:\Users\Kaan\AppData\Local\Microsoft\Windows\Temporary Internet Files\Content.Outlook\JCLLNTJY\ChallengeLogo (3).png"/>
          <p:cNvPicPr/>
          <p:nvPr userDrawn="1"/>
        </p:nvPicPr>
        <p:blipFill>
          <a:blip r:embed="rId2" cstate="print"/>
          <a:srcRect/>
          <a:stretch>
            <a:fillRect/>
          </a:stretch>
        </p:blipFill>
        <p:spPr bwMode="auto">
          <a:xfrm>
            <a:off x="467544" y="0"/>
            <a:ext cx="816522" cy="1008993"/>
          </a:xfrm>
          <a:prstGeom prst="rect">
            <a:avLst/>
          </a:prstGeom>
          <a:noFill/>
          <a:ln w="9525">
            <a:noFill/>
            <a:miter lim="800000"/>
            <a:headEnd/>
            <a:tailEnd/>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90FBF308-0FF5-4E1A-A6A2-2BC322217FBB}" type="datetimeFigureOut">
              <a:rPr lang="en-US"/>
              <a:pPr>
                <a:defRPr/>
              </a:pPr>
              <a:t>10/10/2019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5BBE9F26-210D-49C4-9276-6D09C9F4B01A}" type="slidenum">
              <a:rPr lang="en-GB"/>
              <a:pPr>
                <a:defRPr/>
              </a:pPr>
              <a:t>‹#›</a:t>
            </a:fld>
            <a:endParaRPr lang="en-GB" dirty="0"/>
          </a:p>
        </p:txBody>
      </p:sp>
    </p:spTree>
    <p:extLst>
      <p:ext uri="{BB962C8B-B14F-4D97-AF65-F5344CB8AC3E}">
        <p14:creationId xmlns:p14="http://schemas.microsoft.com/office/powerpoint/2010/main" val="1508232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4AB72-E409-4643-AAB0-0DEA1A723EE0}" type="datetimeFigureOut">
              <a:rPr lang="en-US"/>
              <a:pPr>
                <a:defRPr/>
              </a:pPr>
              <a:t>10/10/2019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0E94714B-68C1-4EA5-A3DD-D5B3FD952A39}" type="slidenum">
              <a:rPr lang="en-GB"/>
              <a:pPr>
                <a:defRPr/>
              </a:pPr>
              <a:t>‹#›</a:t>
            </a:fld>
            <a:endParaRPr lang="en-GB" dirty="0"/>
          </a:p>
        </p:txBody>
      </p:sp>
    </p:spTree>
    <p:extLst>
      <p:ext uri="{BB962C8B-B14F-4D97-AF65-F5344CB8AC3E}">
        <p14:creationId xmlns:p14="http://schemas.microsoft.com/office/powerpoint/2010/main" val="4129083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596" y="1214422"/>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p:txBody>
      </p:sp>
      <p:sp>
        <p:nvSpPr>
          <p:cNvPr id="4" name="Text Placeholder 3"/>
          <p:cNvSpPr>
            <a:spLocks noGrp="1"/>
          </p:cNvSpPr>
          <p:nvPr>
            <p:ph type="body" sz="half" idx="2"/>
          </p:nvPr>
        </p:nvSpPr>
        <p:spPr>
          <a:xfrm>
            <a:off x="457200" y="2428868"/>
            <a:ext cx="3008313" cy="3697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BC44956-9E32-4705-A2FB-6542BF9CB4D3}" type="datetimeFigureOut">
              <a:rPr lang="en-US"/>
              <a:pPr>
                <a:defRPr/>
              </a:pPr>
              <a:t>10/10/2019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7BF8FB4-AAD2-4086-90B1-495866ED1CCD}" type="slidenum">
              <a:rPr lang="en-GB"/>
              <a:pPr>
                <a:defRPr/>
              </a:pPr>
              <a:t>‹#›</a:t>
            </a:fld>
            <a:endParaRPr lang="en-GB" dirty="0"/>
          </a:p>
        </p:txBody>
      </p:sp>
    </p:spTree>
    <p:extLst>
      <p:ext uri="{BB962C8B-B14F-4D97-AF65-F5344CB8AC3E}">
        <p14:creationId xmlns:p14="http://schemas.microsoft.com/office/powerpoint/2010/main" val="10189677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B92C41-0F85-45E0-B3DC-9AAE49DBFFB0}" type="datetimeFigureOut">
              <a:rPr lang="en-US"/>
              <a:pPr>
                <a:defRPr/>
              </a:pPr>
              <a:t>10/10/2019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1F8E8FF1-FC94-410B-A79C-E99F12F03628}" type="slidenum">
              <a:rPr lang="en-GB"/>
              <a:pPr>
                <a:defRPr/>
              </a:pPr>
              <a:t>‹#›</a:t>
            </a:fld>
            <a:endParaRPr lang="en-GB" dirty="0"/>
          </a:p>
        </p:txBody>
      </p:sp>
    </p:spTree>
    <p:extLst>
      <p:ext uri="{BB962C8B-B14F-4D97-AF65-F5344CB8AC3E}">
        <p14:creationId xmlns:p14="http://schemas.microsoft.com/office/powerpoint/2010/main" val="2397585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l</a:t>
            </a:r>
            <a:endParaRPr lang="en-GB" dirty="0"/>
          </a:p>
        </p:txBody>
      </p:sp>
      <p:sp>
        <p:nvSpPr>
          <p:cNvPr id="4" name="Date Placeholder 3"/>
          <p:cNvSpPr>
            <a:spLocks noGrp="1"/>
          </p:cNvSpPr>
          <p:nvPr>
            <p:ph type="dt" sz="half" idx="10"/>
          </p:nvPr>
        </p:nvSpPr>
        <p:spPr/>
        <p:txBody>
          <a:bodyPr/>
          <a:lstStyle>
            <a:lvl1pPr>
              <a:defRPr/>
            </a:lvl1pPr>
          </a:lstStyle>
          <a:p>
            <a:pPr>
              <a:defRPr/>
            </a:pPr>
            <a:fld id="{D2890257-5B3C-4829-8BAA-309FD9399B2F}"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6CB16800-6E1F-4ECE-9E3A-A32FF098E528}" type="slidenum">
              <a:rPr lang="en-GB"/>
              <a:pPr>
                <a:defRPr/>
              </a:pPr>
              <a:t>‹#›</a:t>
            </a:fld>
            <a:endParaRPr lang="en-GB" dirty="0"/>
          </a:p>
        </p:txBody>
      </p:sp>
    </p:spTree>
    <p:extLst>
      <p:ext uri="{BB962C8B-B14F-4D97-AF65-F5344CB8AC3E}">
        <p14:creationId xmlns:p14="http://schemas.microsoft.com/office/powerpoint/2010/main" val="18526467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lvl1pPr>
              <a:defRPr/>
            </a:lvl1pPr>
          </a:lstStyle>
          <a:p>
            <a:pPr>
              <a:defRPr/>
            </a:pPr>
            <a:fld id="{D2FADF20-D925-42B0-87F7-186C8152102F}"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3AE54964-9A9F-4E82-B919-80D47ECE33FB}" type="slidenum">
              <a:rPr lang="en-GB"/>
              <a:pPr>
                <a:defRPr/>
              </a:pPr>
              <a:t>‹#›</a:t>
            </a:fld>
            <a:endParaRPr lang="en-GB" dirty="0"/>
          </a:p>
        </p:txBody>
      </p:sp>
    </p:spTree>
    <p:extLst>
      <p:ext uri="{BB962C8B-B14F-4D97-AF65-F5344CB8AC3E}">
        <p14:creationId xmlns:p14="http://schemas.microsoft.com/office/powerpoint/2010/main" val="4123549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6059488" cy="1139825"/>
          </a:xfr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57200" y="1600200"/>
            <a:ext cx="4038600" cy="4530725"/>
          </a:xfrm>
        </p:spPr>
        <p:txBody>
          <a:bodyPr/>
          <a:lstStyle/>
          <a:p>
            <a:pPr lvl="0"/>
            <a:endParaRPr lang="en-GB" noProof="0" dirty="0"/>
          </a:p>
        </p:txBody>
      </p:sp>
      <p:sp>
        <p:nvSpPr>
          <p:cNvPr id="4" name="Text Placeholder 3"/>
          <p:cNvSpPr>
            <a:spLocks noGrp="1"/>
          </p:cNvSpPr>
          <p:nvPr>
            <p:ph type="body" sz="half" idx="2"/>
          </p:nvPr>
        </p:nvSpPr>
        <p:spPr>
          <a:xfrm>
            <a:off x="4648200" y="1600200"/>
            <a:ext cx="4038600" cy="45307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B1E3B5E7-83F2-4446-B4F7-746C1B1E1560}" type="slidenum">
              <a:rPr lang="en-US"/>
              <a:pPr>
                <a:defRPr/>
              </a:pPr>
              <a:t>‹#›</a:t>
            </a:fld>
            <a:endParaRPr lang="en-US" dirty="0"/>
          </a:p>
        </p:txBody>
      </p:sp>
    </p:spTree>
    <p:extLst>
      <p:ext uri="{BB962C8B-B14F-4D97-AF65-F5344CB8AC3E}">
        <p14:creationId xmlns:p14="http://schemas.microsoft.com/office/powerpoint/2010/main" val="35514047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58937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066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normAutofit/>
          </a:bodyPr>
          <a:lstStyle>
            <a:lvl1pPr marL="0" indent="0">
              <a:buNone/>
              <a:defRPr sz="32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pPr>
              <a:defRPr/>
            </a:pPr>
            <a:fld id="{7A7C195B-EBC8-434B-BC3D-0A9D00567152}" type="datetimeFigureOut">
              <a:rPr lang="en-US"/>
              <a:pPr>
                <a:defRPr/>
              </a:pPr>
              <a:t>10/10/2019</a:t>
            </a:fld>
            <a:endParaRPr lang="en-GB" dirty="0"/>
          </a:p>
        </p:txBody>
      </p:sp>
      <p:sp>
        <p:nvSpPr>
          <p:cNvPr id="5" name="Footer Placeholder 4"/>
          <p:cNvSpPr>
            <a:spLocks noGrp="1"/>
          </p:cNvSpPr>
          <p:nvPr>
            <p:ph type="ftr" sz="quarter" idx="11"/>
          </p:nvPr>
        </p:nvSpPr>
        <p:spPr/>
        <p:txBody>
          <a:bodyPr/>
          <a:lstStyle>
            <a:lvl1pPr>
              <a:defRPr/>
            </a:lvl1pPr>
          </a:lstStyle>
          <a:p>
            <a:pPr>
              <a:defRPr/>
            </a:pPr>
            <a:endParaRPr lang="en-GB" dirty="0"/>
          </a:p>
        </p:txBody>
      </p:sp>
      <p:sp>
        <p:nvSpPr>
          <p:cNvPr id="6" name="Slide Number Placeholder 5"/>
          <p:cNvSpPr>
            <a:spLocks noGrp="1"/>
          </p:cNvSpPr>
          <p:nvPr>
            <p:ph type="sldNum" sz="quarter" idx="12"/>
          </p:nvPr>
        </p:nvSpPr>
        <p:spPr/>
        <p:txBody>
          <a:bodyPr/>
          <a:lstStyle>
            <a:lvl1pPr>
              <a:defRPr/>
            </a:lvl1pPr>
          </a:lstStyle>
          <a:p>
            <a:pPr>
              <a:defRPr/>
            </a:pPr>
            <a:fld id="{EECB4C67-1113-4D4E-A278-704AB1F749B2}" type="slidenum">
              <a:rPr lang="en-GB"/>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80ECCEED-35BC-4A40-8D9E-D26E12128FF1}" type="datetimeFigureOut">
              <a:rPr lang="en-US"/>
              <a:pPr>
                <a:defRPr/>
              </a:pPr>
              <a:t>10/10/2019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2895281D-F64B-4812-9267-512CFE282F09}" type="slidenum">
              <a:rPr lang="en-GB"/>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1D8252F2-FEE3-4494-939F-CA9D566E7C0F}" type="datetimeFigureOut">
              <a:rPr lang="en-US"/>
              <a:pPr>
                <a:defRPr/>
              </a:pPr>
              <a:t>10/10/2019</a:t>
            </a:fld>
            <a:endParaRPr lang="en-GB" dirty="0"/>
          </a:p>
        </p:txBody>
      </p:sp>
      <p:sp>
        <p:nvSpPr>
          <p:cNvPr id="8" name="Footer Placeholder 4"/>
          <p:cNvSpPr>
            <a:spLocks noGrp="1"/>
          </p:cNvSpPr>
          <p:nvPr>
            <p:ph type="ftr" sz="quarter" idx="11"/>
          </p:nvPr>
        </p:nvSpPr>
        <p:spPr/>
        <p:txBody>
          <a:bodyPr/>
          <a:lstStyle>
            <a:lvl1pPr>
              <a:defRPr/>
            </a:lvl1pPr>
          </a:lstStyle>
          <a:p>
            <a:pPr>
              <a:defRPr/>
            </a:pPr>
            <a:endParaRPr lang="en-GB" dirty="0"/>
          </a:p>
        </p:txBody>
      </p:sp>
      <p:sp>
        <p:nvSpPr>
          <p:cNvPr id="9" name="Slide Number Placeholder 5"/>
          <p:cNvSpPr>
            <a:spLocks noGrp="1"/>
          </p:cNvSpPr>
          <p:nvPr>
            <p:ph type="sldNum" sz="quarter" idx="12"/>
          </p:nvPr>
        </p:nvSpPr>
        <p:spPr/>
        <p:txBody>
          <a:bodyPr/>
          <a:lstStyle>
            <a:lvl1pPr>
              <a:defRPr/>
            </a:lvl1pPr>
          </a:lstStyle>
          <a:p>
            <a:pPr>
              <a:defRPr/>
            </a:pPr>
            <a:fld id="{04C84812-4924-4DF2-8010-E44680E01D5F}" type="slidenum">
              <a:rPr lang="en-GB"/>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283152" cy="1143000"/>
          </a:xfrm>
        </p:spPr>
        <p:txBody>
          <a:bodyPr/>
          <a:lstStyle>
            <a:lvl1pPr>
              <a:defRPr sz="4000"/>
            </a:lvl1pPr>
          </a:lstStyle>
          <a:p>
            <a:r>
              <a:rPr lang="en-US"/>
              <a:t>Click to edit Master title style</a:t>
            </a:r>
            <a:endParaRPr lang="en-GB" dirty="0"/>
          </a:p>
        </p:txBody>
      </p:sp>
      <p:sp>
        <p:nvSpPr>
          <p:cNvPr id="3" name="Date Placeholder 3"/>
          <p:cNvSpPr>
            <a:spLocks noGrp="1"/>
          </p:cNvSpPr>
          <p:nvPr>
            <p:ph type="dt" sz="half" idx="10"/>
          </p:nvPr>
        </p:nvSpPr>
        <p:spPr/>
        <p:txBody>
          <a:bodyPr/>
          <a:lstStyle>
            <a:lvl1pPr>
              <a:defRPr/>
            </a:lvl1pPr>
          </a:lstStyle>
          <a:p>
            <a:pPr>
              <a:defRPr/>
            </a:pPr>
            <a:fld id="{90FBF308-0FF5-4E1A-A6A2-2BC322217FBB}" type="datetimeFigureOut">
              <a:rPr lang="en-US"/>
              <a:pPr>
                <a:defRPr/>
              </a:pPr>
              <a:t>10/10/2019</a:t>
            </a:fld>
            <a:endParaRPr lang="en-GB" dirty="0"/>
          </a:p>
        </p:txBody>
      </p:sp>
      <p:sp>
        <p:nvSpPr>
          <p:cNvPr id="4" name="Footer Placeholder 4"/>
          <p:cNvSpPr>
            <a:spLocks noGrp="1"/>
          </p:cNvSpPr>
          <p:nvPr>
            <p:ph type="ftr" sz="quarter" idx="11"/>
          </p:nvPr>
        </p:nvSpPr>
        <p:spPr/>
        <p:txBody>
          <a:bodyPr/>
          <a:lstStyle>
            <a:lvl1pPr>
              <a:defRPr/>
            </a:lvl1pPr>
          </a:lstStyle>
          <a:p>
            <a:pPr>
              <a:defRPr/>
            </a:pPr>
            <a:endParaRPr lang="en-GB" dirty="0"/>
          </a:p>
        </p:txBody>
      </p:sp>
      <p:sp>
        <p:nvSpPr>
          <p:cNvPr id="5" name="Slide Number Placeholder 5"/>
          <p:cNvSpPr>
            <a:spLocks noGrp="1"/>
          </p:cNvSpPr>
          <p:nvPr>
            <p:ph type="sldNum" sz="quarter" idx="12"/>
          </p:nvPr>
        </p:nvSpPr>
        <p:spPr/>
        <p:txBody>
          <a:bodyPr/>
          <a:lstStyle>
            <a:lvl1pPr>
              <a:defRPr/>
            </a:lvl1pPr>
          </a:lstStyle>
          <a:p>
            <a:pPr>
              <a:defRPr/>
            </a:pPr>
            <a:fld id="{5BBE9F26-210D-49C4-9276-6D09C9F4B01A}" type="slidenum">
              <a:rPr lang="en-GB"/>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C94AB72-E409-4643-AAB0-0DEA1A723EE0}" type="datetimeFigureOut">
              <a:rPr lang="en-US"/>
              <a:pPr>
                <a:defRPr/>
              </a:pPr>
              <a:t>10/10/2019</a:t>
            </a:fld>
            <a:endParaRPr lang="en-GB" dirty="0"/>
          </a:p>
        </p:txBody>
      </p:sp>
      <p:sp>
        <p:nvSpPr>
          <p:cNvPr id="3" name="Footer Placeholder 4"/>
          <p:cNvSpPr>
            <a:spLocks noGrp="1"/>
          </p:cNvSpPr>
          <p:nvPr>
            <p:ph type="ftr" sz="quarter" idx="11"/>
          </p:nvPr>
        </p:nvSpPr>
        <p:spPr/>
        <p:txBody>
          <a:bodyPr/>
          <a:lstStyle>
            <a:lvl1pPr>
              <a:defRPr/>
            </a:lvl1pPr>
          </a:lstStyle>
          <a:p>
            <a:pPr>
              <a:defRPr/>
            </a:pPr>
            <a:endParaRPr lang="en-GB" dirty="0"/>
          </a:p>
        </p:txBody>
      </p:sp>
      <p:sp>
        <p:nvSpPr>
          <p:cNvPr id="4" name="Slide Number Placeholder 5"/>
          <p:cNvSpPr>
            <a:spLocks noGrp="1"/>
          </p:cNvSpPr>
          <p:nvPr>
            <p:ph type="sldNum" sz="quarter" idx="12"/>
          </p:nvPr>
        </p:nvSpPr>
        <p:spPr/>
        <p:txBody>
          <a:bodyPr/>
          <a:lstStyle>
            <a:lvl1pPr>
              <a:defRPr/>
            </a:lvl1pPr>
          </a:lstStyle>
          <a:p>
            <a:pPr>
              <a:defRPr/>
            </a:pPr>
            <a:fld id="{0E94714B-68C1-4EA5-A3DD-D5B3FD952A39}" type="slidenum">
              <a:rPr lang="en-GB"/>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596" y="1214422"/>
            <a:ext cx="3008313" cy="1162050"/>
          </a:xfrm>
        </p:spPr>
        <p:txBody>
          <a:bodyPr anchor="b"/>
          <a:lstStyle>
            <a:lvl1pPr algn="l">
              <a:defRPr sz="2000" b="1"/>
            </a:lvl1pPr>
          </a:lstStyle>
          <a:p>
            <a:r>
              <a:rPr lang="en-US"/>
              <a:t>Click to edit Master title style</a:t>
            </a:r>
            <a:endParaRPr lang="en-GB" dirty="0"/>
          </a:p>
        </p:txBody>
      </p:sp>
      <p:sp>
        <p:nvSpPr>
          <p:cNvPr id="3" name="Content Placeholder 2"/>
          <p:cNvSpPr>
            <a:spLocks noGrp="1"/>
          </p:cNvSpPr>
          <p:nvPr>
            <p:ph idx="1"/>
          </p:nvPr>
        </p:nvSpPr>
        <p:spPr>
          <a:xfrm>
            <a:off x="3575050" y="273050"/>
            <a:ext cx="5111750" cy="5853113"/>
          </a:xfrm>
        </p:spPr>
        <p:txBody>
          <a:bodyPr/>
          <a:lstStyle>
            <a:lvl1pPr>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p:txBody>
      </p:sp>
      <p:sp>
        <p:nvSpPr>
          <p:cNvPr id="4" name="Text Placeholder 3"/>
          <p:cNvSpPr>
            <a:spLocks noGrp="1"/>
          </p:cNvSpPr>
          <p:nvPr>
            <p:ph type="body" sz="half" idx="2"/>
          </p:nvPr>
        </p:nvSpPr>
        <p:spPr>
          <a:xfrm>
            <a:off x="457200" y="2428868"/>
            <a:ext cx="3008313" cy="369729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p:txBody>
          <a:bodyPr/>
          <a:lstStyle>
            <a:lvl1pPr>
              <a:defRPr/>
            </a:lvl1pPr>
          </a:lstStyle>
          <a:p>
            <a:pPr>
              <a:defRPr/>
            </a:pPr>
            <a:fld id="{5BC44956-9E32-4705-A2FB-6542BF9CB4D3}" type="datetimeFigureOut">
              <a:rPr lang="en-US"/>
              <a:pPr>
                <a:defRPr/>
              </a:pPr>
              <a:t>10/10/2019</a:t>
            </a:fld>
            <a:endParaRPr lang="en-GB" dirty="0"/>
          </a:p>
        </p:txBody>
      </p:sp>
      <p:sp>
        <p:nvSpPr>
          <p:cNvPr id="6" name="Footer Placeholder 4"/>
          <p:cNvSpPr>
            <a:spLocks noGrp="1"/>
          </p:cNvSpPr>
          <p:nvPr>
            <p:ph type="ftr" sz="quarter" idx="11"/>
          </p:nvPr>
        </p:nvSpPr>
        <p:spPr/>
        <p:txBody>
          <a:bodyPr/>
          <a:lstStyle>
            <a:lvl1pPr>
              <a:defRPr/>
            </a:lvl1pPr>
          </a:lstStyle>
          <a:p>
            <a:pPr>
              <a:defRPr/>
            </a:pPr>
            <a:endParaRPr lang="en-GB" dirty="0"/>
          </a:p>
        </p:txBody>
      </p:sp>
      <p:sp>
        <p:nvSpPr>
          <p:cNvPr id="7" name="Slide Number Placeholder 5"/>
          <p:cNvSpPr>
            <a:spLocks noGrp="1"/>
          </p:cNvSpPr>
          <p:nvPr>
            <p:ph type="sldNum" sz="quarter" idx="12"/>
          </p:nvPr>
        </p:nvSpPr>
        <p:spPr/>
        <p:txBody>
          <a:bodyPr/>
          <a:lstStyle>
            <a:lvl1pPr>
              <a:defRPr/>
            </a:lvl1pPr>
          </a:lstStyle>
          <a:p>
            <a:pPr>
              <a:defRPr/>
            </a:pPr>
            <a:fld id="{87BF8FB4-AAD2-4086-90B1-495866ED1CCD}" type="slidenum">
              <a:rPr lang="en-GB"/>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1.pn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4414" y="0"/>
            <a:ext cx="72831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BFB991-EC59-4EF3-BD79-2799767ED2E9}" type="datetimeFigureOut">
              <a:rPr lang="en-US"/>
              <a:pPr>
                <a:defRPr/>
              </a:pPr>
              <a:t>10/10/2019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6EBD973-11AC-4079-BDE3-C1E063C08990}" type="slidenum">
              <a:rPr lang="en-GB"/>
              <a:pPr>
                <a:defRPr/>
              </a:pPr>
              <a:t>‹#›</a:t>
            </a:fld>
            <a:endParaRPr lang="en-GB" dirty="0"/>
          </a:p>
        </p:txBody>
      </p:sp>
      <p:sp>
        <p:nvSpPr>
          <p:cNvPr id="7" name="Rectangle 6"/>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10" name="Picture 9" descr="C:\Users\Kaan\AppData\Local\Microsoft\Windows\Temporary Internet Files\Content.Outlook\JCLLNTJY\ChallengeLogo (3).png"/>
          <p:cNvPicPr/>
          <p:nvPr/>
        </p:nvPicPr>
        <p:blipFill>
          <a:blip r:embed="rId14" cstate="print"/>
          <a:srcRect/>
          <a:stretch>
            <a:fillRect/>
          </a:stretch>
        </p:blipFill>
        <p:spPr bwMode="auto">
          <a:xfrm>
            <a:off x="467544" y="0"/>
            <a:ext cx="816522" cy="100899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50" r:id="rId1"/>
    <p:sldLayoutId id="2147483740" r:id="rId2"/>
    <p:sldLayoutId id="2147483751"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rtl="0" eaLnBrk="1" fontAlgn="base" hangingPunct="1">
        <a:spcBef>
          <a:spcPct val="0"/>
        </a:spcBef>
        <a:spcAft>
          <a:spcPct val="0"/>
        </a:spcAft>
        <a:defRPr sz="4000" b="1" kern="1200">
          <a:solidFill>
            <a:srgbClr val="595959"/>
          </a:solidFill>
          <a:latin typeface="Century Gothic" pitchFamily="34" charset="0"/>
          <a:ea typeface="+mj-ea"/>
          <a:cs typeface="+mj-cs"/>
        </a:defRPr>
      </a:lvl1pPr>
      <a:lvl2pPr algn="l" rtl="0" eaLnBrk="1" fontAlgn="base" hangingPunct="1">
        <a:spcBef>
          <a:spcPct val="0"/>
        </a:spcBef>
        <a:spcAft>
          <a:spcPct val="0"/>
        </a:spcAft>
        <a:defRPr sz="4400" b="1">
          <a:solidFill>
            <a:srgbClr val="595959"/>
          </a:solidFill>
          <a:latin typeface="Calibri" pitchFamily="34" charset="0"/>
        </a:defRPr>
      </a:lvl2pPr>
      <a:lvl3pPr algn="l" rtl="0" eaLnBrk="1" fontAlgn="base" hangingPunct="1">
        <a:spcBef>
          <a:spcPct val="0"/>
        </a:spcBef>
        <a:spcAft>
          <a:spcPct val="0"/>
        </a:spcAft>
        <a:defRPr sz="4400" b="1">
          <a:solidFill>
            <a:srgbClr val="595959"/>
          </a:solidFill>
          <a:latin typeface="Calibri" pitchFamily="34" charset="0"/>
        </a:defRPr>
      </a:lvl3pPr>
      <a:lvl4pPr algn="l" rtl="0" eaLnBrk="1" fontAlgn="base" hangingPunct="1">
        <a:spcBef>
          <a:spcPct val="0"/>
        </a:spcBef>
        <a:spcAft>
          <a:spcPct val="0"/>
        </a:spcAft>
        <a:defRPr sz="4400" b="1">
          <a:solidFill>
            <a:srgbClr val="595959"/>
          </a:solidFill>
          <a:latin typeface="Calibri" pitchFamily="34" charset="0"/>
        </a:defRPr>
      </a:lvl4pPr>
      <a:lvl5pPr algn="l" rtl="0" eaLnBrk="1" fontAlgn="base" hangingPunct="1">
        <a:spcBef>
          <a:spcPct val="0"/>
        </a:spcBef>
        <a:spcAft>
          <a:spcPct val="0"/>
        </a:spcAft>
        <a:defRPr sz="4400" b="1">
          <a:solidFill>
            <a:srgbClr val="595959"/>
          </a:solidFill>
          <a:latin typeface="Calibri" pitchFamily="34" charset="0"/>
        </a:defRPr>
      </a:lvl5pPr>
      <a:lvl6pPr marL="457200" algn="l" rtl="0" eaLnBrk="1" fontAlgn="base" hangingPunct="1">
        <a:spcBef>
          <a:spcPct val="0"/>
        </a:spcBef>
        <a:spcAft>
          <a:spcPct val="0"/>
        </a:spcAft>
        <a:defRPr sz="4400" b="1">
          <a:solidFill>
            <a:srgbClr val="595959"/>
          </a:solidFill>
          <a:latin typeface="Calibri" pitchFamily="34" charset="0"/>
        </a:defRPr>
      </a:lvl6pPr>
      <a:lvl7pPr marL="914400" algn="l" rtl="0" eaLnBrk="1" fontAlgn="base" hangingPunct="1">
        <a:spcBef>
          <a:spcPct val="0"/>
        </a:spcBef>
        <a:spcAft>
          <a:spcPct val="0"/>
        </a:spcAft>
        <a:defRPr sz="4400" b="1">
          <a:solidFill>
            <a:srgbClr val="595959"/>
          </a:solidFill>
          <a:latin typeface="Calibri" pitchFamily="34" charset="0"/>
        </a:defRPr>
      </a:lvl7pPr>
      <a:lvl8pPr marL="1371600" algn="l" rtl="0" eaLnBrk="1" fontAlgn="base" hangingPunct="1">
        <a:spcBef>
          <a:spcPct val="0"/>
        </a:spcBef>
        <a:spcAft>
          <a:spcPct val="0"/>
        </a:spcAft>
        <a:defRPr sz="4400" b="1">
          <a:solidFill>
            <a:srgbClr val="595959"/>
          </a:solidFill>
          <a:latin typeface="Calibri" pitchFamily="34" charset="0"/>
        </a:defRPr>
      </a:lvl8pPr>
      <a:lvl9pPr marL="1828800" algn="l" rtl="0" eaLnBrk="1" fontAlgn="base" hangingPunct="1">
        <a:spcBef>
          <a:spcPct val="0"/>
        </a:spcBef>
        <a:spcAft>
          <a:spcPct val="0"/>
        </a:spcAft>
        <a:defRPr sz="4400" b="1">
          <a:solidFill>
            <a:srgbClr val="595959"/>
          </a:solidFill>
          <a:latin typeface="Calibri" pitchFamily="34" charset="0"/>
        </a:defRPr>
      </a:lvl9pPr>
    </p:titleStyle>
    <p:bodyStyle>
      <a:lvl1pPr marL="342900" indent="-342900" algn="l" rtl="0" eaLnBrk="1" fontAlgn="base" hangingPunct="1">
        <a:spcBef>
          <a:spcPct val="20000"/>
        </a:spcBef>
        <a:spcAft>
          <a:spcPct val="0"/>
        </a:spcAft>
        <a:buClr>
          <a:srgbClr val="CC00CC"/>
        </a:buClr>
        <a:buSzPct val="60000"/>
        <a:buFontTx/>
        <a:buBlip>
          <a:blip r:embed="rId15"/>
        </a:buBlip>
        <a:defRPr sz="3200" kern="1200">
          <a:solidFill>
            <a:schemeClr val="tx1"/>
          </a:solidFill>
          <a:latin typeface="Century Gothic" pitchFamily="34" charset="0"/>
          <a:ea typeface="+mn-ea"/>
          <a:cs typeface="+mn-cs"/>
        </a:defRPr>
      </a:lvl1pPr>
      <a:lvl2pPr marL="742950" indent="-285750" algn="l" rtl="0" eaLnBrk="1" fontAlgn="base" hangingPunct="1">
        <a:spcBef>
          <a:spcPct val="20000"/>
        </a:spcBef>
        <a:spcAft>
          <a:spcPct val="0"/>
        </a:spcAft>
        <a:buClr>
          <a:srgbClr val="CC00CC"/>
        </a:buClr>
        <a:buFontTx/>
        <a:buBlip>
          <a:blip r:embed="rId16"/>
        </a:buBlip>
        <a:defRPr sz="2800" kern="1200">
          <a:solidFill>
            <a:schemeClr val="tx1"/>
          </a:solidFill>
          <a:latin typeface="Century Gothic"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spTree>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214414" y="0"/>
            <a:ext cx="728315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dirty="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7BFB991-EC59-4EF3-BD79-2799767ED2E9}" type="datetimeFigureOut">
              <a:rPr lang="en-US"/>
              <a:pPr>
                <a:defRPr/>
              </a:pPr>
              <a:t>10/10/2019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6EBD973-11AC-4079-BDE3-C1E063C08990}" type="slidenum">
              <a:rPr lang="en-GB"/>
              <a:pPr>
                <a:defRPr/>
              </a:pPr>
              <a:t>‹#›</a:t>
            </a:fld>
            <a:endParaRPr lang="en-GB" dirty="0"/>
          </a:p>
        </p:txBody>
      </p:sp>
      <p:sp>
        <p:nvSpPr>
          <p:cNvPr id="7" name="Rectangle 6"/>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dirty="0"/>
          </a:p>
        </p:txBody>
      </p:sp>
      <p:pic>
        <p:nvPicPr>
          <p:cNvPr id="10" name="Picture 9" descr="C:\Users\Kaan\AppData\Local\Microsoft\Windows\Temporary Internet Files\Content.Outlook\JCLLNTJY\ChallengeLogo (3).png"/>
          <p:cNvPicPr/>
          <p:nvPr/>
        </p:nvPicPr>
        <p:blipFill>
          <a:blip r:embed="rId17" cstate="print"/>
          <a:srcRect/>
          <a:stretch>
            <a:fillRect/>
          </a:stretch>
        </p:blipFill>
        <p:spPr bwMode="auto">
          <a:xfrm>
            <a:off x="467544" y="0"/>
            <a:ext cx="816522" cy="1008993"/>
          </a:xfrm>
          <a:prstGeom prst="rect">
            <a:avLst/>
          </a:prstGeom>
          <a:noFill/>
          <a:ln w="9525">
            <a:noFill/>
            <a:miter lim="800000"/>
            <a:headEnd/>
            <a:tailEnd/>
          </a:ln>
        </p:spPr>
      </p:pic>
    </p:spTree>
    <p:extLst>
      <p:ext uri="{BB962C8B-B14F-4D97-AF65-F5344CB8AC3E}">
        <p14:creationId xmlns:p14="http://schemas.microsoft.com/office/powerpoint/2010/main" val="50921789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Lst>
  <p:txStyles>
    <p:titleStyle>
      <a:lvl1pPr algn="l" rtl="0" eaLnBrk="1" fontAlgn="base" hangingPunct="1">
        <a:spcBef>
          <a:spcPct val="0"/>
        </a:spcBef>
        <a:spcAft>
          <a:spcPct val="0"/>
        </a:spcAft>
        <a:defRPr sz="4000" b="1" kern="1200">
          <a:solidFill>
            <a:srgbClr val="595959"/>
          </a:solidFill>
          <a:latin typeface="Century Gothic" pitchFamily="34" charset="0"/>
          <a:ea typeface="+mj-ea"/>
          <a:cs typeface="+mj-cs"/>
        </a:defRPr>
      </a:lvl1pPr>
      <a:lvl2pPr algn="l" rtl="0" eaLnBrk="1" fontAlgn="base" hangingPunct="1">
        <a:spcBef>
          <a:spcPct val="0"/>
        </a:spcBef>
        <a:spcAft>
          <a:spcPct val="0"/>
        </a:spcAft>
        <a:defRPr sz="4400" b="1">
          <a:solidFill>
            <a:srgbClr val="595959"/>
          </a:solidFill>
          <a:latin typeface="Calibri" pitchFamily="34" charset="0"/>
        </a:defRPr>
      </a:lvl2pPr>
      <a:lvl3pPr algn="l" rtl="0" eaLnBrk="1" fontAlgn="base" hangingPunct="1">
        <a:spcBef>
          <a:spcPct val="0"/>
        </a:spcBef>
        <a:spcAft>
          <a:spcPct val="0"/>
        </a:spcAft>
        <a:defRPr sz="4400" b="1">
          <a:solidFill>
            <a:srgbClr val="595959"/>
          </a:solidFill>
          <a:latin typeface="Calibri" pitchFamily="34" charset="0"/>
        </a:defRPr>
      </a:lvl3pPr>
      <a:lvl4pPr algn="l" rtl="0" eaLnBrk="1" fontAlgn="base" hangingPunct="1">
        <a:spcBef>
          <a:spcPct val="0"/>
        </a:spcBef>
        <a:spcAft>
          <a:spcPct val="0"/>
        </a:spcAft>
        <a:defRPr sz="4400" b="1">
          <a:solidFill>
            <a:srgbClr val="595959"/>
          </a:solidFill>
          <a:latin typeface="Calibri" pitchFamily="34" charset="0"/>
        </a:defRPr>
      </a:lvl4pPr>
      <a:lvl5pPr algn="l" rtl="0" eaLnBrk="1" fontAlgn="base" hangingPunct="1">
        <a:spcBef>
          <a:spcPct val="0"/>
        </a:spcBef>
        <a:spcAft>
          <a:spcPct val="0"/>
        </a:spcAft>
        <a:defRPr sz="4400" b="1">
          <a:solidFill>
            <a:srgbClr val="595959"/>
          </a:solidFill>
          <a:latin typeface="Calibri" pitchFamily="34" charset="0"/>
        </a:defRPr>
      </a:lvl5pPr>
      <a:lvl6pPr marL="457200" algn="l" rtl="0" eaLnBrk="1" fontAlgn="base" hangingPunct="1">
        <a:spcBef>
          <a:spcPct val="0"/>
        </a:spcBef>
        <a:spcAft>
          <a:spcPct val="0"/>
        </a:spcAft>
        <a:defRPr sz="4400" b="1">
          <a:solidFill>
            <a:srgbClr val="595959"/>
          </a:solidFill>
          <a:latin typeface="Calibri" pitchFamily="34" charset="0"/>
        </a:defRPr>
      </a:lvl6pPr>
      <a:lvl7pPr marL="914400" algn="l" rtl="0" eaLnBrk="1" fontAlgn="base" hangingPunct="1">
        <a:spcBef>
          <a:spcPct val="0"/>
        </a:spcBef>
        <a:spcAft>
          <a:spcPct val="0"/>
        </a:spcAft>
        <a:defRPr sz="4400" b="1">
          <a:solidFill>
            <a:srgbClr val="595959"/>
          </a:solidFill>
          <a:latin typeface="Calibri" pitchFamily="34" charset="0"/>
        </a:defRPr>
      </a:lvl7pPr>
      <a:lvl8pPr marL="1371600" algn="l" rtl="0" eaLnBrk="1" fontAlgn="base" hangingPunct="1">
        <a:spcBef>
          <a:spcPct val="0"/>
        </a:spcBef>
        <a:spcAft>
          <a:spcPct val="0"/>
        </a:spcAft>
        <a:defRPr sz="4400" b="1">
          <a:solidFill>
            <a:srgbClr val="595959"/>
          </a:solidFill>
          <a:latin typeface="Calibri" pitchFamily="34" charset="0"/>
        </a:defRPr>
      </a:lvl8pPr>
      <a:lvl9pPr marL="1828800" algn="l" rtl="0" eaLnBrk="1" fontAlgn="base" hangingPunct="1">
        <a:spcBef>
          <a:spcPct val="0"/>
        </a:spcBef>
        <a:spcAft>
          <a:spcPct val="0"/>
        </a:spcAft>
        <a:defRPr sz="4400" b="1">
          <a:solidFill>
            <a:srgbClr val="595959"/>
          </a:solidFill>
          <a:latin typeface="Calibri" pitchFamily="34" charset="0"/>
        </a:defRPr>
      </a:lvl9pPr>
    </p:titleStyle>
    <p:bodyStyle>
      <a:lvl1pPr marL="342900" indent="-342900" algn="l" rtl="0" eaLnBrk="1" fontAlgn="base" hangingPunct="1">
        <a:spcBef>
          <a:spcPct val="20000"/>
        </a:spcBef>
        <a:spcAft>
          <a:spcPct val="0"/>
        </a:spcAft>
        <a:buClr>
          <a:srgbClr val="CC00CC"/>
        </a:buClr>
        <a:buSzPct val="60000"/>
        <a:buFontTx/>
        <a:buBlip>
          <a:blip/>
        </a:buBlip>
        <a:defRPr sz="3200" kern="1200">
          <a:solidFill>
            <a:schemeClr val="tx1"/>
          </a:solidFill>
          <a:latin typeface="Century Gothic" pitchFamily="34" charset="0"/>
          <a:ea typeface="+mn-ea"/>
          <a:cs typeface="+mn-cs"/>
        </a:defRPr>
      </a:lvl1pPr>
      <a:lvl2pPr marL="742950" indent="-285750" algn="l" rtl="0" eaLnBrk="1" fontAlgn="base" hangingPunct="1">
        <a:spcBef>
          <a:spcPct val="20000"/>
        </a:spcBef>
        <a:spcAft>
          <a:spcPct val="0"/>
        </a:spcAft>
        <a:buClr>
          <a:srgbClr val="CC00CC"/>
        </a:buClr>
        <a:buFontTx/>
        <a:buBlip>
          <a:blip r:embed="rId18"/>
        </a:buBlip>
        <a:defRPr sz="2800" kern="1200">
          <a:solidFill>
            <a:schemeClr val="tx1"/>
          </a:solidFill>
          <a:latin typeface="Century Gothic" pitchFamily="34" charset="0"/>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7.xml"/><Relationship Id="rId1" Type="http://schemas.openxmlformats.org/officeDocument/2006/relationships/tags" Target="../tags/tag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60.jpg"/></Relationships>
</file>

<file path=ppt/slides/_rels/slide104.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image" Target="../media/image66.png"/><Relationship Id="rId5" Type="http://schemas.openxmlformats.org/officeDocument/2006/relationships/image" Target="../media/image65.jpeg"/><Relationship Id="rId4" Type="http://schemas.openxmlformats.org/officeDocument/2006/relationships/hyperlink" Target="https://www.bbc.co.uk/news/uk-england-49688459" TargetMode="External"/></Relationships>
</file>

<file path=ppt/slides/_rels/slide10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5.xml"/></Relationships>
</file>

<file path=ppt/slides/_rels/slide125.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36.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5.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29.jp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4.jp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 Id="rId9" Type="http://schemas.openxmlformats.org/officeDocument/2006/relationships/image" Target="../media/image58.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116632"/>
            <a:ext cx="8208912" cy="858019"/>
          </a:xfrm>
        </p:spPr>
        <p:txBody>
          <a:bodyPr/>
          <a:lstStyle/>
          <a:p>
            <a:pPr algn="ctr"/>
            <a:r>
              <a:rPr lang="en-GB" sz="4800" dirty="0">
                <a:solidFill>
                  <a:schemeClr val="bg1"/>
                </a:solidFill>
              </a:rPr>
              <a:t>Unconscious Bias </a:t>
            </a:r>
          </a:p>
        </p:txBody>
      </p:sp>
      <p:sp>
        <p:nvSpPr>
          <p:cNvPr id="9" name="Rectangle 8"/>
          <p:cNvSpPr/>
          <p:nvPr/>
        </p:nvSpPr>
        <p:spPr>
          <a:xfrm>
            <a:off x="0"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10" name="Rectangle 9"/>
          <p:cNvSpPr/>
          <p:nvPr/>
        </p:nvSpPr>
        <p:spPr>
          <a:xfrm>
            <a:off x="8712618" y="0"/>
            <a:ext cx="428596" cy="6858000"/>
          </a:xfrm>
          <a:prstGeom prst="rect">
            <a:avLst/>
          </a:prstGeom>
          <a:solidFill>
            <a:srgbClr val="FF339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
        <p:nvSpPr>
          <p:cNvPr id="2" name="Rectangle 1"/>
          <p:cNvSpPr/>
          <p:nvPr/>
        </p:nvSpPr>
        <p:spPr>
          <a:xfrm>
            <a:off x="457212" y="5836260"/>
            <a:ext cx="825507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1" u="none" strike="noStrike" kern="0" cap="none" spc="0" normalizeH="0" baseline="0" noProof="0" dirty="0">
                <a:ln>
                  <a:noFill/>
                </a:ln>
                <a:solidFill>
                  <a:prstClr val="white"/>
                </a:solidFill>
                <a:effectLst/>
                <a:uLnTx/>
                <a:uFillTx/>
                <a:latin typeface="Century Gothic" panose="020B0502020202020204" pitchFamily="34" charset="0"/>
                <a:ea typeface="+mn-ea"/>
                <a:cs typeface="Arial" charset="0"/>
              </a:rPr>
              <a:t>The Listening Brain</a:t>
            </a:r>
            <a:r>
              <a:rPr kumimoji="0" lang="en-GB" sz="1000" b="0" i="0" u="none" strike="noStrike" kern="0" cap="none" spc="0" normalizeH="0" baseline="0" noProof="0" dirty="0">
                <a:ln>
                  <a:noFill/>
                </a:ln>
                <a:solidFill>
                  <a:prstClr val="white"/>
                </a:solidFill>
                <a:effectLst/>
                <a:uLnTx/>
                <a:uFillTx/>
                <a:latin typeface="Century Gothic" panose="020B0502020202020204" pitchFamily="34" charset="0"/>
                <a:ea typeface="+mn-ea"/>
                <a:cs typeface="Arial" charset="0"/>
              </a:rPr>
              <a:t>, Source: The Wellcome Institute</a:t>
            </a:r>
            <a:endParaRPr kumimoji="0" lang="en-GB" sz="1000" b="0" i="1" u="none" strike="noStrike" kern="0" cap="none" spc="0" normalizeH="0" baseline="0" noProof="0" dirty="0">
              <a:ln>
                <a:noFill/>
              </a:ln>
              <a:solidFill>
                <a:prstClr val="white"/>
              </a:solidFill>
              <a:effectLst/>
              <a:uLnTx/>
              <a:uFillTx/>
              <a:latin typeface="Century Gothic" panose="020B0502020202020204" pitchFamily="34" charset="0"/>
              <a:ea typeface="+mn-ea"/>
              <a:cs typeface="Arial" charset="0"/>
            </a:endParaRPr>
          </a:p>
        </p:txBody>
      </p:sp>
      <p:sp>
        <p:nvSpPr>
          <p:cNvPr id="3" name="Rectangle 2">
            <a:extLst>
              <a:ext uri="{FF2B5EF4-FFF2-40B4-BE49-F238E27FC236}">
                <a16:creationId xmlns:a16="http://schemas.microsoft.com/office/drawing/2014/main" id="{5DC44BC7-55E7-45B2-AB06-660903AF4F03}"/>
              </a:ext>
            </a:extLst>
          </p:cNvPr>
          <p:cNvSpPr/>
          <p:nvPr/>
        </p:nvSpPr>
        <p:spPr>
          <a:xfrm>
            <a:off x="441392" y="6186116"/>
            <a:ext cx="8310640" cy="369332"/>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rial" charset="0"/>
              <a:ea typeface="+mn-ea"/>
              <a:cs typeface="Arial" charset="0"/>
            </a:endParaRPr>
          </a:p>
        </p:txBody>
      </p:sp>
      <p:pic>
        <p:nvPicPr>
          <p:cNvPr id="6" name="Picture 5">
            <a:extLst>
              <a:ext uri="{FF2B5EF4-FFF2-40B4-BE49-F238E27FC236}">
                <a16:creationId xmlns:a16="http://schemas.microsoft.com/office/drawing/2014/main" id="{13564236-60A2-4BDA-B3CA-47F535A7CA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361" y="1340768"/>
            <a:ext cx="7443278" cy="2526087"/>
          </a:xfrm>
          <a:prstGeom prst="rect">
            <a:avLst/>
          </a:prstGeom>
        </p:spPr>
      </p:pic>
      <p:sp>
        <p:nvSpPr>
          <p:cNvPr id="7" name="Rectangle 6">
            <a:extLst>
              <a:ext uri="{FF2B5EF4-FFF2-40B4-BE49-F238E27FC236}">
                <a16:creationId xmlns:a16="http://schemas.microsoft.com/office/drawing/2014/main" id="{3DE08DCC-E4D2-4417-8672-A9F28E689220}"/>
              </a:ext>
            </a:extLst>
          </p:cNvPr>
          <p:cNvSpPr/>
          <p:nvPr/>
        </p:nvSpPr>
        <p:spPr>
          <a:xfrm>
            <a:off x="847575" y="4149140"/>
            <a:ext cx="7446063" cy="1384995"/>
          </a:xfrm>
          <a:prstGeom prst="rect">
            <a:avLst/>
          </a:prstGeom>
        </p:spPr>
        <p:txBody>
          <a:bodyPr wrap="square">
            <a:spAutoFit/>
          </a:bodyPr>
          <a:lstStyle/>
          <a:p>
            <a:r>
              <a:rPr lang="en-GB" sz="2800" b="1" dirty="0">
                <a:solidFill>
                  <a:srgbClr val="FF3399"/>
                </a:solidFill>
                <a:latin typeface="Century Gothic" panose="020B0502020202020204" pitchFamily="34" charset="0"/>
                <a:ea typeface="Calibri" panose="020F0502020204030204" pitchFamily="34" charset="0"/>
                <a:cs typeface="Times New Roman" panose="02020603050405020304" pitchFamily="18" charset="0"/>
              </a:rPr>
              <a:t>Conference of Colleges Diversity Fund Project on special dietary requirements of BAME and observant religious students</a:t>
            </a:r>
            <a:endParaRPr lang="en-GB" sz="2800" b="1" dirty="0"/>
          </a:p>
        </p:txBody>
      </p:sp>
    </p:spTree>
    <p:custDataLst>
      <p:tags r:id="rId1"/>
    </p:custDataLst>
    <p:extLst>
      <p:ext uri="{BB962C8B-B14F-4D97-AF65-F5344CB8AC3E}">
        <p14:creationId xmlns:p14="http://schemas.microsoft.com/office/powerpoint/2010/main" val="3596368972"/>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7FA3-5E38-49CE-8CD9-4F4949BBD478}"/>
              </a:ext>
            </a:extLst>
          </p:cNvPr>
          <p:cNvSpPr>
            <a:spLocks noGrp="1"/>
          </p:cNvSpPr>
          <p:nvPr>
            <p:ph type="title"/>
          </p:nvPr>
        </p:nvSpPr>
        <p:spPr/>
        <p:txBody>
          <a:bodyPr/>
          <a:lstStyle/>
          <a:p>
            <a:r>
              <a:rPr lang="en-GB" dirty="0"/>
              <a:t>Types of food allergy </a:t>
            </a:r>
            <a:r>
              <a:rPr lang="en-GB" dirty="0">
                <a:solidFill>
                  <a:srgbClr val="FF0000"/>
                </a:solidFill>
              </a:rPr>
              <a:t>1</a:t>
            </a:r>
          </a:p>
        </p:txBody>
      </p:sp>
      <p:sp>
        <p:nvSpPr>
          <p:cNvPr id="3" name="Content Placeholder 2">
            <a:extLst>
              <a:ext uri="{FF2B5EF4-FFF2-40B4-BE49-F238E27FC236}">
                <a16:creationId xmlns:a16="http://schemas.microsoft.com/office/drawing/2014/main" id="{2BF774BE-BDDF-400F-81F6-90B762252797}"/>
              </a:ext>
            </a:extLst>
          </p:cNvPr>
          <p:cNvSpPr>
            <a:spLocks noGrp="1"/>
          </p:cNvSpPr>
          <p:nvPr>
            <p:ph sz="half" idx="1"/>
          </p:nvPr>
        </p:nvSpPr>
        <p:spPr>
          <a:xfrm>
            <a:off x="457200" y="1600200"/>
            <a:ext cx="4618856" cy="4525963"/>
          </a:xfrm>
        </p:spPr>
        <p:txBody>
          <a:bodyPr/>
          <a:lstStyle/>
          <a:p>
            <a:pPr marL="0" indent="0">
              <a:buNone/>
            </a:pPr>
            <a:r>
              <a:rPr lang="en-GB" sz="2600" b="1" dirty="0" err="1"/>
              <a:t>IgE</a:t>
            </a:r>
            <a:r>
              <a:rPr lang="en-GB" sz="2600" b="1" dirty="0"/>
              <a:t>-mediated food allergy</a:t>
            </a:r>
          </a:p>
          <a:p>
            <a:pPr marL="0" indent="0">
              <a:buNone/>
            </a:pPr>
            <a:endParaRPr lang="en-GB" sz="2600" b="1" dirty="0"/>
          </a:p>
          <a:p>
            <a:r>
              <a:rPr lang="en-GB" sz="2200" dirty="0"/>
              <a:t>the most common type</a:t>
            </a:r>
          </a:p>
          <a:p>
            <a:r>
              <a:rPr lang="en-GB" sz="2200" dirty="0"/>
              <a:t>triggered by the immune system producing an antibody called immunoglobulin E (</a:t>
            </a:r>
            <a:r>
              <a:rPr lang="en-GB" sz="2200" dirty="0" err="1"/>
              <a:t>IgE</a:t>
            </a:r>
            <a:r>
              <a:rPr lang="en-GB" sz="2200" dirty="0"/>
              <a:t>). </a:t>
            </a:r>
          </a:p>
          <a:p>
            <a:r>
              <a:rPr lang="en-GB" sz="2200" dirty="0"/>
              <a:t>Symptoms occur a few seconds or minutes after eating. </a:t>
            </a:r>
          </a:p>
          <a:p>
            <a:r>
              <a:rPr lang="en-GB" sz="2200" dirty="0"/>
              <a:t>There's a greater risk of anaphylaxis with this type of allergy. </a:t>
            </a:r>
            <a:endParaRPr lang="en-GB" sz="2200" b="1" dirty="0"/>
          </a:p>
        </p:txBody>
      </p:sp>
      <p:pic>
        <p:nvPicPr>
          <p:cNvPr id="5" name="Content Placeholder 4" descr="See the source image">
            <a:extLst>
              <a:ext uri="{FF2B5EF4-FFF2-40B4-BE49-F238E27FC236}">
                <a16:creationId xmlns:a16="http://schemas.microsoft.com/office/drawing/2014/main" id="{7CA83EC0-3650-482C-9DB5-32300B8213DE}"/>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76056" y="2660340"/>
            <a:ext cx="3744416" cy="2908920"/>
          </a:xfrm>
          <a:prstGeom prst="rect">
            <a:avLst/>
          </a:prstGeom>
          <a:noFill/>
          <a:ln>
            <a:noFill/>
          </a:ln>
        </p:spPr>
      </p:pic>
    </p:spTree>
    <p:extLst>
      <p:ext uri="{BB962C8B-B14F-4D97-AF65-F5344CB8AC3E}">
        <p14:creationId xmlns:p14="http://schemas.microsoft.com/office/powerpoint/2010/main" val="40062080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750644" cy="1143000"/>
          </a:xfrm>
        </p:spPr>
        <p:txBody>
          <a:bodyPr/>
          <a:lstStyle/>
          <a:p>
            <a:r>
              <a:rPr lang="en-GB" dirty="0"/>
              <a:t>On the topic of your customers</a:t>
            </a:r>
          </a:p>
        </p:txBody>
      </p:sp>
      <p:sp>
        <p:nvSpPr>
          <p:cNvPr id="3" name="Content Placeholder 2"/>
          <p:cNvSpPr>
            <a:spLocks noGrp="1"/>
          </p:cNvSpPr>
          <p:nvPr>
            <p:ph idx="1"/>
          </p:nvPr>
        </p:nvSpPr>
        <p:spPr>
          <a:xfrm>
            <a:off x="539552" y="1340768"/>
            <a:ext cx="8352928" cy="4525963"/>
          </a:xfrm>
        </p:spPr>
        <p:txBody>
          <a:bodyPr/>
          <a:lstStyle/>
          <a:p>
            <a:r>
              <a:rPr lang="en-GB" dirty="0"/>
              <a:t>How aware are you of how well you treat your colleagues?</a:t>
            </a:r>
          </a:p>
          <a:p>
            <a:r>
              <a:rPr lang="en-GB" dirty="0"/>
              <a:t>Do you provide the same level of professionalism and care to all your customers?</a:t>
            </a:r>
          </a:p>
          <a:p>
            <a:r>
              <a:rPr lang="en-GB" dirty="0"/>
              <a:t>The approaches we use with our colleagues should mirror those we use with other customers</a:t>
            </a:r>
          </a:p>
        </p:txBody>
      </p:sp>
    </p:spTree>
    <p:extLst>
      <p:ext uri="{BB962C8B-B14F-4D97-AF65-F5344CB8AC3E}">
        <p14:creationId xmlns:p14="http://schemas.microsoft.com/office/powerpoint/2010/main" val="261572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52" y="0"/>
            <a:ext cx="7750644" cy="1143000"/>
          </a:xfrm>
        </p:spPr>
        <p:txBody>
          <a:bodyPr/>
          <a:lstStyle/>
          <a:p>
            <a:r>
              <a:rPr lang="en-GB" dirty="0"/>
              <a:t>Importance internal customers</a:t>
            </a:r>
          </a:p>
        </p:txBody>
      </p:sp>
      <p:sp>
        <p:nvSpPr>
          <p:cNvPr id="3" name="Content Placeholder 2"/>
          <p:cNvSpPr>
            <a:spLocks noGrp="1"/>
          </p:cNvSpPr>
          <p:nvPr>
            <p:ph idx="1"/>
          </p:nvPr>
        </p:nvSpPr>
        <p:spPr>
          <a:xfrm>
            <a:off x="539552" y="1196752"/>
            <a:ext cx="8424936" cy="4752528"/>
          </a:xfrm>
        </p:spPr>
        <p:txBody>
          <a:bodyPr/>
          <a:lstStyle/>
          <a:p>
            <a:r>
              <a:rPr lang="en-GB" sz="2800" dirty="0"/>
              <a:t>Great customer service means delivering a service to everyone we come into contact with, on top of the job we’re actually employed to do</a:t>
            </a:r>
          </a:p>
          <a:p>
            <a:r>
              <a:rPr lang="en-GB" sz="2800" dirty="0"/>
              <a:t>Treating your colleagues with great customer care and respect is as important as it is with other customers</a:t>
            </a:r>
          </a:p>
          <a:p>
            <a:pPr marL="0" indent="0">
              <a:buNone/>
            </a:pPr>
            <a:endParaRPr lang="en-GB" sz="1200" dirty="0"/>
          </a:p>
          <a:p>
            <a:pPr marL="0" indent="0">
              <a:buNone/>
            </a:pPr>
            <a:r>
              <a:rPr lang="en-GB" sz="2800" b="1" i="1" dirty="0"/>
              <a:t>“It's almost impossible to provide good external service if you and your organisation are not providing good internal service." </a:t>
            </a:r>
          </a:p>
          <a:p>
            <a:pPr marL="0" indent="0" algn="r">
              <a:buNone/>
            </a:pPr>
            <a:r>
              <a:rPr lang="en-GB" dirty="0"/>
              <a:t>	</a:t>
            </a:r>
            <a:r>
              <a:rPr lang="en-GB" sz="1800" dirty="0"/>
              <a:t>Benjamin Schneider, University of Maryland </a:t>
            </a:r>
          </a:p>
        </p:txBody>
      </p:sp>
    </p:spTree>
    <p:extLst>
      <p:ext uri="{BB962C8B-B14F-4D97-AF65-F5344CB8AC3E}">
        <p14:creationId xmlns:p14="http://schemas.microsoft.com/office/powerpoint/2010/main" val="427965625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35208-E469-48B7-A75E-35CEC401A292}"/>
              </a:ext>
            </a:extLst>
          </p:cNvPr>
          <p:cNvSpPr>
            <a:spLocks noGrp="1"/>
          </p:cNvSpPr>
          <p:nvPr>
            <p:ph type="title"/>
          </p:nvPr>
        </p:nvSpPr>
        <p:spPr/>
        <p:txBody>
          <a:bodyPr/>
          <a:lstStyle/>
          <a:p>
            <a:r>
              <a:rPr lang="en-GB" dirty="0"/>
              <a:t>Allergens</a:t>
            </a:r>
          </a:p>
        </p:txBody>
      </p:sp>
      <p:sp>
        <p:nvSpPr>
          <p:cNvPr id="3" name="Text Placeholder 2">
            <a:extLst>
              <a:ext uri="{FF2B5EF4-FFF2-40B4-BE49-F238E27FC236}">
                <a16:creationId xmlns:a16="http://schemas.microsoft.com/office/drawing/2014/main" id="{E784A5B0-8137-4557-9999-6B81190F6768}"/>
              </a:ext>
            </a:extLst>
          </p:cNvPr>
          <p:cNvSpPr>
            <a:spLocks noGrp="1"/>
          </p:cNvSpPr>
          <p:nvPr>
            <p:ph type="body" idx="1"/>
          </p:nvPr>
        </p:nvSpPr>
        <p:spPr/>
        <p:txBody>
          <a:bodyPr/>
          <a:lstStyle/>
          <a:p>
            <a:r>
              <a:rPr lang="en-GB" dirty="0"/>
              <a:t>Introduction and Explanation</a:t>
            </a:r>
          </a:p>
        </p:txBody>
      </p:sp>
    </p:spTree>
    <p:extLst>
      <p:ext uri="{BB962C8B-B14F-4D97-AF65-F5344CB8AC3E}">
        <p14:creationId xmlns:p14="http://schemas.microsoft.com/office/powerpoint/2010/main" val="204344260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A83B-AD17-4245-A581-7410A334269C}"/>
              </a:ext>
            </a:extLst>
          </p:cNvPr>
          <p:cNvSpPr>
            <a:spLocks noGrp="1"/>
          </p:cNvSpPr>
          <p:nvPr>
            <p:ph type="title"/>
          </p:nvPr>
        </p:nvSpPr>
        <p:spPr/>
        <p:txBody>
          <a:bodyPr/>
          <a:lstStyle/>
          <a:p>
            <a:r>
              <a:rPr lang="en-GB" dirty="0"/>
              <a:t>Allergen Guidance </a:t>
            </a:r>
          </a:p>
        </p:txBody>
      </p:sp>
      <p:sp>
        <p:nvSpPr>
          <p:cNvPr id="3" name="Content Placeholder 2">
            <a:extLst>
              <a:ext uri="{FF2B5EF4-FFF2-40B4-BE49-F238E27FC236}">
                <a16:creationId xmlns:a16="http://schemas.microsoft.com/office/drawing/2014/main" id="{4D14F068-0926-44F8-818D-0EF979A6AD6F}"/>
              </a:ext>
            </a:extLst>
          </p:cNvPr>
          <p:cNvSpPr>
            <a:spLocks noGrp="1"/>
          </p:cNvSpPr>
          <p:nvPr>
            <p:ph sz="half" idx="1"/>
          </p:nvPr>
        </p:nvSpPr>
        <p:spPr>
          <a:xfrm>
            <a:off x="457200" y="1600200"/>
            <a:ext cx="4474840" cy="4525963"/>
          </a:xfrm>
        </p:spPr>
        <p:txBody>
          <a:bodyPr/>
          <a:lstStyle/>
          <a:p>
            <a:pPr marL="0" indent="0">
              <a:buNone/>
            </a:pPr>
            <a:r>
              <a:rPr lang="en-GB" sz="2200" dirty="0"/>
              <a:t>As a food business, you must follow the allergen information rules set in </a:t>
            </a:r>
            <a:r>
              <a:rPr lang="en-GB" sz="2200" b="1" dirty="0"/>
              <a:t>EU Food Information for Consumers </a:t>
            </a:r>
            <a:r>
              <a:rPr lang="en-GB" sz="2200" dirty="0"/>
              <a:t>(EU FIC).  This means you must:</a:t>
            </a:r>
          </a:p>
          <a:p>
            <a:pPr marL="0" indent="0">
              <a:buNone/>
            </a:pPr>
            <a:endParaRPr lang="en-GB" sz="800" dirty="0"/>
          </a:p>
          <a:p>
            <a:pPr>
              <a:buBlip>
                <a:blip r:embed="rId2"/>
              </a:buBlip>
            </a:pPr>
            <a:r>
              <a:rPr lang="en-GB" sz="2200" dirty="0"/>
              <a:t>Provide allergen information  for both pre-packed and non-prepacked food or drink</a:t>
            </a:r>
          </a:p>
          <a:p>
            <a:pPr marL="0" indent="0">
              <a:buNone/>
            </a:pPr>
            <a:endParaRPr lang="en-GB" sz="800" dirty="0"/>
          </a:p>
          <a:p>
            <a:pPr>
              <a:buBlip>
                <a:blip r:embed="rId2"/>
              </a:buBlip>
            </a:pPr>
            <a:r>
              <a:rPr lang="en-GB" sz="2200" dirty="0"/>
              <a:t>Handle and mange food allergens adequately</a:t>
            </a:r>
          </a:p>
          <a:p>
            <a:pPr marL="0" indent="0">
              <a:buNone/>
            </a:pPr>
            <a:endParaRPr lang="en-GB" sz="800" dirty="0"/>
          </a:p>
          <a:p>
            <a:pPr>
              <a:buBlip>
                <a:blip r:embed="rId2"/>
              </a:buBlip>
            </a:pPr>
            <a:r>
              <a:rPr lang="en-GB" sz="2200" dirty="0"/>
              <a:t>Train staff about allergens</a:t>
            </a:r>
          </a:p>
          <a:p>
            <a:pPr>
              <a:buBlip>
                <a:blip r:embed="rId2"/>
              </a:buBlip>
            </a:pPr>
            <a:endParaRPr lang="en-GB" sz="2200" u="sng" dirty="0"/>
          </a:p>
        </p:txBody>
      </p:sp>
      <p:pic>
        <p:nvPicPr>
          <p:cNvPr id="6" name="Content Placeholder 5">
            <a:extLst>
              <a:ext uri="{FF2B5EF4-FFF2-40B4-BE49-F238E27FC236}">
                <a16:creationId xmlns:a16="http://schemas.microsoft.com/office/drawing/2014/main" id="{8BF291C8-1016-4BC4-A17C-E2085E3357B2}"/>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9171" r="7512"/>
          <a:stretch/>
        </p:blipFill>
        <p:spPr>
          <a:xfrm>
            <a:off x="4937321" y="3885852"/>
            <a:ext cx="3924997" cy="2324066"/>
          </a:xfrm>
        </p:spPr>
      </p:pic>
      <p:pic>
        <p:nvPicPr>
          <p:cNvPr id="8" name="Picture 7" descr="A close up of a piece of paper&#10;&#10;Description automatically generated">
            <a:extLst>
              <a:ext uri="{FF2B5EF4-FFF2-40B4-BE49-F238E27FC236}">
                <a16:creationId xmlns:a16="http://schemas.microsoft.com/office/drawing/2014/main" id="{8C538708-C34C-4810-8B41-B086A45FAD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0328" y="836712"/>
            <a:ext cx="3721990" cy="2591940"/>
          </a:xfrm>
          <a:prstGeom prst="rect">
            <a:avLst/>
          </a:prstGeom>
        </p:spPr>
      </p:pic>
    </p:spTree>
    <p:extLst>
      <p:ext uri="{BB962C8B-B14F-4D97-AF65-F5344CB8AC3E}">
        <p14:creationId xmlns:p14="http://schemas.microsoft.com/office/powerpoint/2010/main" val="18107561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99AE0-5B74-4E43-8828-99883C2DFEAA}"/>
              </a:ext>
            </a:extLst>
          </p:cNvPr>
          <p:cNvSpPr>
            <a:spLocks noGrp="1"/>
          </p:cNvSpPr>
          <p:nvPr>
            <p:ph type="title"/>
          </p:nvPr>
        </p:nvSpPr>
        <p:spPr>
          <a:xfrm>
            <a:off x="1285852" y="0"/>
            <a:ext cx="7858148" cy="1143000"/>
          </a:xfrm>
        </p:spPr>
        <p:txBody>
          <a:bodyPr/>
          <a:lstStyle/>
          <a:p>
            <a:r>
              <a:rPr lang="en-GB" sz="3800" dirty="0"/>
              <a:t>14 Allergens Covered by EU Law</a:t>
            </a:r>
          </a:p>
        </p:txBody>
      </p:sp>
      <p:sp>
        <p:nvSpPr>
          <p:cNvPr id="3" name="Content Placeholder 2">
            <a:extLst>
              <a:ext uri="{FF2B5EF4-FFF2-40B4-BE49-F238E27FC236}">
                <a16:creationId xmlns:a16="http://schemas.microsoft.com/office/drawing/2014/main" id="{B802B002-B747-4044-BB82-D0AC93521DFE}"/>
              </a:ext>
            </a:extLst>
          </p:cNvPr>
          <p:cNvSpPr>
            <a:spLocks noGrp="1"/>
          </p:cNvSpPr>
          <p:nvPr>
            <p:ph sz="half" idx="1"/>
          </p:nvPr>
        </p:nvSpPr>
        <p:spPr>
          <a:xfrm>
            <a:off x="480823" y="1196752"/>
            <a:ext cx="2890664" cy="5256584"/>
          </a:xfrm>
        </p:spPr>
        <p:txBody>
          <a:bodyPr/>
          <a:lstStyle/>
          <a:p>
            <a:pPr marL="514350" indent="-514350">
              <a:buFont typeface="+mj-lt"/>
              <a:buAutoNum type="arabicPeriod"/>
            </a:pPr>
            <a:r>
              <a:rPr lang="en-GB" dirty="0"/>
              <a:t>Celery</a:t>
            </a:r>
          </a:p>
          <a:p>
            <a:pPr marL="514350" indent="-514350">
              <a:buFont typeface="+mj-lt"/>
              <a:buAutoNum type="arabicPeriod"/>
            </a:pPr>
            <a:r>
              <a:rPr lang="en-GB" dirty="0"/>
              <a:t>Crustaceans</a:t>
            </a:r>
          </a:p>
          <a:p>
            <a:pPr marL="514350" indent="-514350">
              <a:buFont typeface="+mj-lt"/>
              <a:buAutoNum type="arabicPeriod"/>
            </a:pPr>
            <a:r>
              <a:rPr lang="en-GB" dirty="0"/>
              <a:t>Eggs</a:t>
            </a:r>
          </a:p>
          <a:p>
            <a:pPr marL="514350" indent="-514350">
              <a:buFont typeface="+mj-lt"/>
              <a:buAutoNum type="arabicPeriod"/>
            </a:pPr>
            <a:r>
              <a:rPr lang="en-GB" dirty="0"/>
              <a:t>Fish</a:t>
            </a:r>
          </a:p>
          <a:p>
            <a:pPr marL="514350" indent="-514350">
              <a:buFont typeface="+mj-lt"/>
              <a:buAutoNum type="arabicPeriod"/>
            </a:pPr>
            <a:r>
              <a:rPr lang="en-GB" dirty="0"/>
              <a:t>Gluten</a:t>
            </a:r>
          </a:p>
          <a:p>
            <a:pPr marL="514350" indent="-514350">
              <a:buFont typeface="+mj-lt"/>
              <a:buAutoNum type="arabicPeriod"/>
            </a:pPr>
            <a:r>
              <a:rPr lang="en-GB" dirty="0"/>
              <a:t>Lupin</a:t>
            </a:r>
          </a:p>
          <a:p>
            <a:pPr marL="514350" indent="-514350">
              <a:buFont typeface="+mj-lt"/>
              <a:buAutoNum type="arabicPeriod"/>
            </a:pPr>
            <a:r>
              <a:rPr lang="en-GB" dirty="0"/>
              <a:t>Milk</a:t>
            </a:r>
          </a:p>
          <a:p>
            <a:pPr marL="514350" indent="-514350">
              <a:buFont typeface="+mj-lt"/>
              <a:buAutoNum type="arabicPeriod"/>
            </a:pPr>
            <a:r>
              <a:rPr lang="en-GB" dirty="0"/>
              <a:t>Molluscs</a:t>
            </a:r>
          </a:p>
          <a:p>
            <a:pPr marL="514350" indent="-514350">
              <a:buFont typeface="+mj-lt"/>
              <a:buAutoNum type="arabicPeriod"/>
            </a:pPr>
            <a:r>
              <a:rPr lang="en-GB" dirty="0"/>
              <a:t>Mustard</a:t>
            </a:r>
          </a:p>
          <a:p>
            <a:pPr marL="514350" indent="-514350">
              <a:buFont typeface="+mj-lt"/>
              <a:buAutoNum type="arabicPeriod"/>
            </a:pPr>
            <a:r>
              <a:rPr lang="en-GB" dirty="0"/>
              <a:t>Peanuts</a:t>
            </a:r>
          </a:p>
        </p:txBody>
      </p:sp>
      <p:sp>
        <p:nvSpPr>
          <p:cNvPr id="4" name="Content Placeholder 3">
            <a:extLst>
              <a:ext uri="{FF2B5EF4-FFF2-40B4-BE49-F238E27FC236}">
                <a16:creationId xmlns:a16="http://schemas.microsoft.com/office/drawing/2014/main" id="{9DA26BEC-0421-4642-A364-6C6C2082E4C8}"/>
              </a:ext>
            </a:extLst>
          </p:cNvPr>
          <p:cNvSpPr>
            <a:spLocks noGrp="1"/>
          </p:cNvSpPr>
          <p:nvPr>
            <p:ph sz="half" idx="2"/>
          </p:nvPr>
        </p:nvSpPr>
        <p:spPr>
          <a:xfrm>
            <a:off x="3371487" y="1196752"/>
            <a:ext cx="2376264" cy="2160240"/>
          </a:xfrm>
        </p:spPr>
        <p:txBody>
          <a:bodyPr/>
          <a:lstStyle/>
          <a:p>
            <a:pPr marL="514350" indent="-514350">
              <a:buFont typeface="+mj-lt"/>
              <a:buAutoNum type="arabicPeriod" startAt="11"/>
            </a:pPr>
            <a:r>
              <a:rPr lang="en-GB" dirty="0"/>
              <a:t>Sesame</a:t>
            </a:r>
          </a:p>
          <a:p>
            <a:pPr marL="514350" indent="-514350">
              <a:buFont typeface="+mj-lt"/>
              <a:buAutoNum type="arabicPeriod" startAt="11"/>
            </a:pPr>
            <a:r>
              <a:rPr lang="en-GB" dirty="0"/>
              <a:t>Soya</a:t>
            </a:r>
          </a:p>
          <a:p>
            <a:pPr marL="514350" indent="-514350">
              <a:buFont typeface="+mj-lt"/>
              <a:buAutoNum type="arabicPeriod" startAt="11"/>
            </a:pPr>
            <a:r>
              <a:rPr lang="en-GB" dirty="0"/>
              <a:t>Sulphites</a:t>
            </a:r>
          </a:p>
          <a:p>
            <a:pPr marL="514350" indent="-514350">
              <a:buFont typeface="+mj-lt"/>
              <a:buAutoNum type="arabicPeriod" startAt="11"/>
            </a:pPr>
            <a:r>
              <a:rPr lang="en-GB" dirty="0"/>
              <a:t>Tree Nuts</a:t>
            </a:r>
          </a:p>
        </p:txBody>
      </p:sp>
      <p:pic>
        <p:nvPicPr>
          <p:cNvPr id="6" name="Picture 5" descr="A picture containing indoor&#10;&#10;Description automatically generated">
            <a:extLst>
              <a:ext uri="{FF2B5EF4-FFF2-40B4-BE49-F238E27FC236}">
                <a16:creationId xmlns:a16="http://schemas.microsoft.com/office/drawing/2014/main" id="{32252113-AB3F-42EB-9DFB-238B81431B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936" y="3397621"/>
            <a:ext cx="4104456" cy="3070133"/>
          </a:xfrm>
          <a:prstGeom prst="rect">
            <a:avLst/>
          </a:prstGeom>
        </p:spPr>
      </p:pic>
    </p:spTree>
    <p:extLst>
      <p:ext uri="{BB962C8B-B14F-4D97-AF65-F5344CB8AC3E}">
        <p14:creationId xmlns:p14="http://schemas.microsoft.com/office/powerpoint/2010/main" val="29018307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416DA-E8BD-4430-8B5E-8D41B384C007}"/>
              </a:ext>
            </a:extLst>
          </p:cNvPr>
          <p:cNvSpPr>
            <a:spLocks noGrp="1"/>
          </p:cNvSpPr>
          <p:nvPr>
            <p:ph type="title"/>
          </p:nvPr>
        </p:nvSpPr>
        <p:spPr/>
        <p:txBody>
          <a:bodyPr/>
          <a:lstStyle/>
          <a:p>
            <a:r>
              <a:rPr lang="en-GB" dirty="0"/>
              <a:t>Presentation of ingredients</a:t>
            </a:r>
          </a:p>
        </p:txBody>
      </p:sp>
      <p:sp>
        <p:nvSpPr>
          <p:cNvPr id="3" name="Content Placeholder 2">
            <a:extLst>
              <a:ext uri="{FF2B5EF4-FFF2-40B4-BE49-F238E27FC236}">
                <a16:creationId xmlns:a16="http://schemas.microsoft.com/office/drawing/2014/main" id="{E6D7EDE9-E098-4936-8E03-C7E5140BF3F1}"/>
              </a:ext>
            </a:extLst>
          </p:cNvPr>
          <p:cNvSpPr>
            <a:spLocks noGrp="1"/>
          </p:cNvSpPr>
          <p:nvPr>
            <p:ph sz="half" idx="1"/>
          </p:nvPr>
        </p:nvSpPr>
        <p:spPr>
          <a:xfrm>
            <a:off x="457200" y="1166018"/>
            <a:ext cx="4038600" cy="4525963"/>
          </a:xfrm>
        </p:spPr>
        <p:txBody>
          <a:bodyPr/>
          <a:lstStyle/>
          <a:p>
            <a:pPr marL="0" indent="0">
              <a:buNone/>
            </a:pPr>
            <a:r>
              <a:rPr lang="en-GB" sz="2400" dirty="0"/>
              <a:t>Allergenic ingredients need to be emphasised: </a:t>
            </a:r>
          </a:p>
          <a:p>
            <a:r>
              <a:rPr lang="en-GB" sz="2400" dirty="0"/>
              <a:t>Clearly distinguished  from the rest of the ingredients</a:t>
            </a:r>
          </a:p>
          <a:p>
            <a:r>
              <a:rPr lang="en-GB" sz="2400" dirty="0"/>
              <a:t>Food businesses can choose how to emphasise the 14 allergens</a:t>
            </a:r>
          </a:p>
          <a:p>
            <a:r>
              <a:rPr lang="en-GB" sz="2400" dirty="0"/>
              <a:t>When a product is not required to give an ingredients list </a:t>
            </a:r>
          </a:p>
        </p:txBody>
      </p:sp>
      <p:pic>
        <p:nvPicPr>
          <p:cNvPr id="7" name="Content Placeholder 6" descr="A screenshot of a cell phone&#10;&#10;Description automatically generated">
            <a:extLst>
              <a:ext uri="{FF2B5EF4-FFF2-40B4-BE49-F238E27FC236}">
                <a16:creationId xmlns:a16="http://schemas.microsoft.com/office/drawing/2014/main" id="{1BDF4EBB-CFC3-4C99-8C11-8D736BB10725}"/>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504" r="5252"/>
          <a:stretch/>
        </p:blipFill>
        <p:spPr>
          <a:xfrm>
            <a:off x="4495800" y="1657419"/>
            <a:ext cx="4464496" cy="3543159"/>
          </a:xfrm>
        </p:spPr>
      </p:pic>
    </p:spTree>
    <p:extLst>
      <p:ext uri="{BB962C8B-B14F-4D97-AF65-F5344CB8AC3E}">
        <p14:creationId xmlns:p14="http://schemas.microsoft.com/office/powerpoint/2010/main" val="39341945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D8440-65C6-4725-8EB0-CEFC9367A224}"/>
              </a:ext>
            </a:extLst>
          </p:cNvPr>
          <p:cNvSpPr>
            <a:spLocks noGrp="1"/>
          </p:cNvSpPr>
          <p:nvPr>
            <p:ph type="title"/>
          </p:nvPr>
        </p:nvSpPr>
        <p:spPr/>
        <p:txBody>
          <a:bodyPr/>
          <a:lstStyle/>
          <a:p>
            <a:r>
              <a:rPr lang="en-GB" dirty="0"/>
              <a:t>But what about</a:t>
            </a:r>
          </a:p>
        </p:txBody>
      </p:sp>
      <p:sp>
        <p:nvSpPr>
          <p:cNvPr id="3" name="Content Placeholder 2">
            <a:extLst>
              <a:ext uri="{FF2B5EF4-FFF2-40B4-BE49-F238E27FC236}">
                <a16:creationId xmlns:a16="http://schemas.microsoft.com/office/drawing/2014/main" id="{41163472-D6DC-4E4C-B102-65730486AD7A}"/>
              </a:ext>
            </a:extLst>
          </p:cNvPr>
          <p:cNvSpPr>
            <a:spLocks noGrp="1"/>
          </p:cNvSpPr>
          <p:nvPr>
            <p:ph sz="half" idx="1"/>
          </p:nvPr>
        </p:nvSpPr>
        <p:spPr>
          <a:xfrm>
            <a:off x="457200" y="1268760"/>
            <a:ext cx="4038600" cy="5184576"/>
          </a:xfrm>
        </p:spPr>
        <p:txBody>
          <a:bodyPr/>
          <a:lstStyle/>
          <a:p>
            <a:r>
              <a:rPr lang="en-GB" sz="2400" dirty="0"/>
              <a:t>When a product is not required to give an ingredient list e.g. wine</a:t>
            </a:r>
          </a:p>
          <a:p>
            <a:r>
              <a:rPr lang="en-GB" sz="2400" dirty="0"/>
              <a:t>It must use a “contains” statement</a:t>
            </a:r>
          </a:p>
          <a:p>
            <a:r>
              <a:rPr lang="en-GB" sz="2400" dirty="0"/>
              <a:t>If an allergenic ingredient appears in a different form the labelling has to make it clear:</a:t>
            </a:r>
          </a:p>
          <a:p>
            <a:pPr lvl="1"/>
            <a:r>
              <a:rPr lang="en-GB" sz="2000" dirty="0"/>
              <a:t>Skimmed </a:t>
            </a:r>
            <a:r>
              <a:rPr lang="en-GB" sz="2000" b="1" dirty="0"/>
              <a:t>Milk</a:t>
            </a:r>
            <a:r>
              <a:rPr lang="en-GB" sz="2000" dirty="0"/>
              <a:t> Powder</a:t>
            </a:r>
          </a:p>
          <a:p>
            <a:pPr lvl="1"/>
            <a:r>
              <a:rPr lang="en-GB" sz="2000" dirty="0"/>
              <a:t>Whey (</a:t>
            </a:r>
            <a:r>
              <a:rPr lang="en-GB" sz="2000" b="1" dirty="0"/>
              <a:t>Milk</a:t>
            </a:r>
            <a:r>
              <a:rPr lang="en-GB" sz="2000" dirty="0"/>
              <a:t>)</a:t>
            </a:r>
          </a:p>
          <a:p>
            <a:pPr lvl="1"/>
            <a:r>
              <a:rPr lang="en-GB" sz="2000" dirty="0"/>
              <a:t>Lactose (</a:t>
            </a:r>
            <a:r>
              <a:rPr lang="en-GB" sz="2000" b="1" dirty="0"/>
              <a:t>Milk</a:t>
            </a:r>
            <a:r>
              <a:rPr lang="en-GB" sz="2000" dirty="0"/>
              <a:t>)</a:t>
            </a:r>
          </a:p>
        </p:txBody>
      </p:sp>
      <p:pic>
        <p:nvPicPr>
          <p:cNvPr id="6" name="Content Placeholder 5" descr="A picture containing alcohol, beverage&#10;&#10;Description automatically generated">
            <a:extLst>
              <a:ext uri="{FF2B5EF4-FFF2-40B4-BE49-F238E27FC236}">
                <a16:creationId xmlns:a16="http://schemas.microsoft.com/office/drawing/2014/main" id="{7C0ADA53-D27C-47A9-9A90-BB2BEA3C46BA}"/>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2080" y="1109359"/>
            <a:ext cx="2880320" cy="5016805"/>
          </a:xfrm>
        </p:spPr>
      </p:pic>
    </p:spTree>
    <p:extLst>
      <p:ext uri="{BB962C8B-B14F-4D97-AF65-F5344CB8AC3E}">
        <p14:creationId xmlns:p14="http://schemas.microsoft.com/office/powerpoint/2010/main" val="36465989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FA621-9094-43DD-9E41-B633E9A7070C}"/>
              </a:ext>
            </a:extLst>
          </p:cNvPr>
          <p:cNvSpPr>
            <a:spLocks noGrp="1"/>
          </p:cNvSpPr>
          <p:nvPr>
            <p:ph type="title"/>
          </p:nvPr>
        </p:nvSpPr>
        <p:spPr>
          <a:xfrm>
            <a:off x="1285852" y="0"/>
            <a:ext cx="7750644" cy="1143000"/>
          </a:xfrm>
        </p:spPr>
        <p:txBody>
          <a:bodyPr/>
          <a:lstStyle/>
          <a:p>
            <a:r>
              <a:rPr lang="en-GB" sz="3900" dirty="0"/>
              <a:t>What this looks like on the label</a:t>
            </a:r>
          </a:p>
        </p:txBody>
      </p:sp>
      <p:pic>
        <p:nvPicPr>
          <p:cNvPr id="5" name="Content Placeholder 4">
            <a:extLst>
              <a:ext uri="{FF2B5EF4-FFF2-40B4-BE49-F238E27FC236}">
                <a16:creationId xmlns:a16="http://schemas.microsoft.com/office/drawing/2014/main" id="{F8C06A75-A2E6-4B73-8ABE-F47C542EB60A}"/>
              </a:ext>
            </a:extLst>
          </p:cNvPr>
          <p:cNvPicPr>
            <a:picLocks noGrp="1" noChangeAspect="1"/>
          </p:cNvPicPr>
          <p:nvPr>
            <p:ph sz="half" idx="1"/>
          </p:nvPr>
        </p:nvPicPr>
        <p:blipFill>
          <a:blip r:embed="rId3"/>
          <a:stretch>
            <a:fillRect/>
          </a:stretch>
        </p:blipFill>
        <p:spPr>
          <a:xfrm>
            <a:off x="755576" y="1988840"/>
            <a:ext cx="8178991" cy="2099418"/>
          </a:xfrm>
          <a:prstGeom prst="rect">
            <a:avLst/>
          </a:prstGeom>
        </p:spPr>
      </p:pic>
    </p:spTree>
    <p:extLst>
      <p:ext uri="{BB962C8B-B14F-4D97-AF65-F5344CB8AC3E}">
        <p14:creationId xmlns:p14="http://schemas.microsoft.com/office/powerpoint/2010/main" val="19590089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33F983-DC79-48CB-90BD-036384F497E0}"/>
              </a:ext>
            </a:extLst>
          </p:cNvPr>
          <p:cNvSpPr>
            <a:spLocks noGrp="1"/>
          </p:cNvSpPr>
          <p:nvPr>
            <p:ph type="title"/>
          </p:nvPr>
        </p:nvSpPr>
        <p:spPr/>
        <p:txBody>
          <a:bodyPr/>
          <a:lstStyle/>
          <a:p>
            <a:r>
              <a:rPr lang="en-GB" dirty="0"/>
              <a:t>What happens when not on the menu</a:t>
            </a:r>
          </a:p>
        </p:txBody>
      </p:sp>
      <p:sp>
        <p:nvSpPr>
          <p:cNvPr id="3" name="Content Placeholder 2">
            <a:extLst>
              <a:ext uri="{FF2B5EF4-FFF2-40B4-BE49-F238E27FC236}">
                <a16:creationId xmlns:a16="http://schemas.microsoft.com/office/drawing/2014/main" id="{2BC672A2-BE82-4B8A-AB9C-6514FDEEB4A7}"/>
              </a:ext>
            </a:extLst>
          </p:cNvPr>
          <p:cNvSpPr>
            <a:spLocks noGrp="1"/>
          </p:cNvSpPr>
          <p:nvPr>
            <p:ph sz="half" idx="1"/>
          </p:nvPr>
        </p:nvSpPr>
        <p:spPr>
          <a:xfrm>
            <a:off x="457200" y="1412776"/>
            <a:ext cx="4038600" cy="5040560"/>
          </a:xfrm>
        </p:spPr>
        <p:txBody>
          <a:bodyPr/>
          <a:lstStyle/>
          <a:p>
            <a:pPr>
              <a:buBlip>
                <a:blip r:embed="rId3"/>
              </a:buBlip>
            </a:pPr>
            <a:r>
              <a:rPr lang="en-GB" sz="2400" dirty="0"/>
              <a:t>Owen Carey was misled by Byron Burgers menu</a:t>
            </a:r>
          </a:p>
          <a:p>
            <a:pPr>
              <a:buBlip>
                <a:blip r:embed="rId3"/>
              </a:buBlip>
            </a:pPr>
            <a:r>
              <a:rPr lang="en-GB" sz="2400" dirty="0"/>
              <a:t>He informed staff of his allergy to dairy</a:t>
            </a:r>
          </a:p>
          <a:p>
            <a:pPr>
              <a:buBlip>
                <a:blip r:embed="rId3"/>
              </a:buBlip>
            </a:pPr>
            <a:r>
              <a:rPr lang="en-GB" sz="2400" dirty="0"/>
              <a:t>Suffered a reaction after eating grilled chicken coated in buttermilk</a:t>
            </a:r>
          </a:p>
          <a:p>
            <a:pPr>
              <a:buBlip>
                <a:blip r:embed="rId3"/>
              </a:buBlip>
            </a:pPr>
            <a:r>
              <a:rPr lang="en-GB" sz="2400" dirty="0"/>
              <a:t>Collapsed less than an hour later and died from "a severe anaphylactic reaction".</a:t>
            </a:r>
          </a:p>
        </p:txBody>
      </p:sp>
      <p:pic>
        <p:nvPicPr>
          <p:cNvPr id="2050" name="Picture 2">
            <a:hlinkClick r:id="rId4"/>
            <a:extLst>
              <a:ext uri="{FF2B5EF4-FFF2-40B4-BE49-F238E27FC236}">
                <a16:creationId xmlns:a16="http://schemas.microsoft.com/office/drawing/2014/main" id="{6BFF3C78-BD38-4928-BF0D-517CB9B49405}"/>
              </a:ext>
            </a:extLst>
          </p:cNvPr>
          <p:cNvPicPr>
            <a:picLocks noGrp="1" noChangeAspect="1" noChangeArrowheads="1"/>
          </p:cNvPicPr>
          <p:nvPr>
            <p:ph sz="half" idx="2"/>
          </p:nvPr>
        </p:nvPicPr>
        <p:blipFill rotWithShape="1">
          <a:blip r:embed="rId5">
            <a:extLst>
              <a:ext uri="{28A0092B-C50C-407E-A947-70E740481C1C}">
                <a14:useLocalDpi xmlns:a14="http://schemas.microsoft.com/office/drawing/2010/main" val="0"/>
              </a:ext>
            </a:extLst>
          </a:blip>
          <a:srcRect l="20008" r="11632"/>
          <a:stretch/>
        </p:blipFill>
        <p:spPr bwMode="auto">
          <a:xfrm>
            <a:off x="4495800" y="1844824"/>
            <a:ext cx="4191000" cy="378386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logo&#10;&#10;Description automatically generated">
            <a:extLst>
              <a:ext uri="{FF2B5EF4-FFF2-40B4-BE49-F238E27FC236}">
                <a16:creationId xmlns:a16="http://schemas.microsoft.com/office/drawing/2014/main" id="{01EEA45D-47ED-46DA-97F3-A86DF478313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98144" y="5393782"/>
            <a:ext cx="2266952" cy="1059554"/>
          </a:xfrm>
          <a:prstGeom prst="rect">
            <a:avLst/>
          </a:prstGeom>
        </p:spPr>
      </p:pic>
    </p:spTree>
    <p:extLst>
      <p:ext uri="{BB962C8B-B14F-4D97-AF65-F5344CB8AC3E}">
        <p14:creationId xmlns:p14="http://schemas.microsoft.com/office/powerpoint/2010/main" val="16240045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E7EE-32A8-4B3F-A8BB-1D24B2D08474}"/>
              </a:ext>
            </a:extLst>
          </p:cNvPr>
          <p:cNvSpPr>
            <a:spLocks noGrp="1"/>
          </p:cNvSpPr>
          <p:nvPr>
            <p:ph type="title"/>
          </p:nvPr>
        </p:nvSpPr>
        <p:spPr/>
        <p:txBody>
          <a:bodyPr/>
          <a:lstStyle/>
          <a:p>
            <a:r>
              <a:rPr lang="en-GB" dirty="0"/>
              <a:t>Other Allergens</a:t>
            </a:r>
          </a:p>
        </p:txBody>
      </p:sp>
      <p:sp>
        <p:nvSpPr>
          <p:cNvPr id="3" name="Content Placeholder 2">
            <a:extLst>
              <a:ext uri="{FF2B5EF4-FFF2-40B4-BE49-F238E27FC236}">
                <a16:creationId xmlns:a16="http://schemas.microsoft.com/office/drawing/2014/main" id="{808B38C2-347E-42B3-A85C-1ACB3990F196}"/>
              </a:ext>
            </a:extLst>
          </p:cNvPr>
          <p:cNvSpPr>
            <a:spLocks noGrp="1"/>
          </p:cNvSpPr>
          <p:nvPr>
            <p:ph sz="half" idx="1"/>
          </p:nvPr>
        </p:nvSpPr>
        <p:spPr>
          <a:xfrm>
            <a:off x="448514" y="1232014"/>
            <a:ext cx="4330824" cy="5365337"/>
          </a:xfrm>
        </p:spPr>
        <p:txBody>
          <a:bodyPr/>
          <a:lstStyle/>
          <a:p>
            <a:pPr marL="0" indent="0">
              <a:buNone/>
            </a:pPr>
            <a:r>
              <a:rPr lang="en-GB" dirty="0"/>
              <a:t>Allergens covered by the are the top 14.</a:t>
            </a:r>
          </a:p>
          <a:p>
            <a:pPr marL="0" indent="0">
              <a:buNone/>
            </a:pPr>
            <a:r>
              <a:rPr lang="en-GB" dirty="0"/>
              <a:t>There are others you may know of including:</a:t>
            </a:r>
          </a:p>
          <a:p>
            <a:pPr>
              <a:buBlip>
                <a:blip r:embed="rId2"/>
              </a:buBlip>
            </a:pPr>
            <a:r>
              <a:rPr lang="en-GB" sz="2400" dirty="0"/>
              <a:t>Rice</a:t>
            </a:r>
          </a:p>
          <a:p>
            <a:pPr>
              <a:buBlip>
                <a:blip r:embed="rId2"/>
              </a:buBlip>
            </a:pPr>
            <a:r>
              <a:rPr lang="en-GB" sz="2400" dirty="0"/>
              <a:t>Mushrooms</a:t>
            </a:r>
          </a:p>
          <a:p>
            <a:pPr>
              <a:buBlip>
                <a:blip r:embed="rId2"/>
              </a:buBlip>
            </a:pPr>
            <a:r>
              <a:rPr lang="en-GB" sz="2400" dirty="0"/>
              <a:t>Strawberries</a:t>
            </a:r>
          </a:p>
          <a:p>
            <a:pPr>
              <a:buBlip>
                <a:blip r:embed="rId2"/>
              </a:buBlip>
            </a:pPr>
            <a:r>
              <a:rPr lang="en-GB" sz="2400" dirty="0"/>
              <a:t>Cotton</a:t>
            </a:r>
          </a:p>
          <a:p>
            <a:pPr>
              <a:buBlip>
                <a:blip r:embed="rId2"/>
              </a:buBlip>
            </a:pPr>
            <a:r>
              <a:rPr lang="en-GB" sz="2400" dirty="0"/>
              <a:t>Avocados</a:t>
            </a:r>
          </a:p>
          <a:p>
            <a:pPr>
              <a:buBlip>
                <a:blip r:embed="rId2"/>
              </a:buBlip>
            </a:pPr>
            <a:r>
              <a:rPr lang="en-GB" sz="2400" dirty="0"/>
              <a:t>Beer</a:t>
            </a:r>
          </a:p>
          <a:p>
            <a:pPr>
              <a:buBlip>
                <a:blip r:embed="rId2"/>
              </a:buBlip>
            </a:pPr>
            <a:r>
              <a:rPr lang="en-GB" sz="2400" dirty="0"/>
              <a:t>Penicillin</a:t>
            </a:r>
          </a:p>
          <a:p>
            <a:pPr>
              <a:buBlip>
                <a:blip r:embed="rId2"/>
              </a:buBlip>
            </a:pPr>
            <a:r>
              <a:rPr lang="en-GB" sz="2400" dirty="0"/>
              <a:t>Latex</a:t>
            </a:r>
          </a:p>
        </p:txBody>
      </p:sp>
      <p:pic>
        <p:nvPicPr>
          <p:cNvPr id="1026" name="Picture 2" descr="Image result for strawberry allergy">
            <a:extLst>
              <a:ext uri="{FF2B5EF4-FFF2-40B4-BE49-F238E27FC236}">
                <a16:creationId xmlns:a16="http://schemas.microsoft.com/office/drawing/2014/main" id="{69E49602-8663-471B-A5CC-D0F75292AF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01605" y="2899319"/>
            <a:ext cx="2303514" cy="2291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device&#10;&#10;Description automatically generated">
            <a:extLst>
              <a:ext uri="{FF2B5EF4-FFF2-40B4-BE49-F238E27FC236}">
                <a16:creationId xmlns:a16="http://schemas.microsoft.com/office/drawing/2014/main" id="{6E74C4BA-3EBA-4651-AF8E-8F650435D558}"/>
              </a:ext>
            </a:extLst>
          </p:cNvPr>
          <p:cNvPicPr>
            <a:picLocks noChangeAspect="1"/>
          </p:cNvPicPr>
          <p:nvPr/>
        </p:nvPicPr>
        <p:blipFill rotWithShape="1">
          <a:blip r:embed="rId4">
            <a:extLst>
              <a:ext uri="{28A0092B-C50C-407E-A947-70E740481C1C}">
                <a14:useLocalDpi xmlns:a14="http://schemas.microsoft.com/office/drawing/2010/main" val="0"/>
              </a:ext>
            </a:extLst>
          </a:blip>
          <a:srcRect t="16515" b="23120"/>
          <a:stretch/>
        </p:blipFill>
        <p:spPr>
          <a:xfrm>
            <a:off x="3315805" y="4284952"/>
            <a:ext cx="3223245" cy="1945695"/>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BB0EA1E4-23B8-41BF-8C49-9E2C3E172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870" y="1967933"/>
            <a:ext cx="2076984" cy="207698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93002A2A-857F-4C4E-B586-37A14819D9A4}"/>
              </a:ext>
            </a:extLst>
          </p:cNvPr>
          <p:cNvPicPr>
            <a:picLocks noChangeAspect="1"/>
          </p:cNvPicPr>
          <p:nvPr/>
        </p:nvPicPr>
        <p:blipFill rotWithShape="1">
          <a:blip r:embed="rId6">
            <a:extLst>
              <a:ext uri="{28A0092B-C50C-407E-A947-70E740481C1C}">
                <a14:useLocalDpi xmlns:a14="http://schemas.microsoft.com/office/drawing/2010/main" val="0"/>
              </a:ext>
            </a:extLst>
          </a:blip>
          <a:srcRect l="12220" r="13614"/>
          <a:stretch/>
        </p:blipFill>
        <p:spPr>
          <a:xfrm>
            <a:off x="6668463" y="571499"/>
            <a:ext cx="1647953" cy="2147921"/>
          </a:xfrm>
          <a:prstGeom prst="rect">
            <a:avLst/>
          </a:prstGeom>
        </p:spPr>
      </p:pic>
    </p:spTree>
    <p:extLst>
      <p:ext uri="{BB962C8B-B14F-4D97-AF65-F5344CB8AC3E}">
        <p14:creationId xmlns:p14="http://schemas.microsoft.com/office/powerpoint/2010/main" val="30077945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7FA3-5E38-49CE-8CD9-4F4949BBD478}"/>
              </a:ext>
            </a:extLst>
          </p:cNvPr>
          <p:cNvSpPr>
            <a:spLocks noGrp="1"/>
          </p:cNvSpPr>
          <p:nvPr>
            <p:ph type="title"/>
          </p:nvPr>
        </p:nvSpPr>
        <p:spPr/>
        <p:txBody>
          <a:bodyPr/>
          <a:lstStyle/>
          <a:p>
            <a:r>
              <a:rPr lang="en-GB" dirty="0"/>
              <a:t>Types of food allergy </a:t>
            </a:r>
            <a:r>
              <a:rPr lang="en-GB" dirty="0">
                <a:solidFill>
                  <a:srgbClr val="FF0000"/>
                </a:solidFill>
              </a:rPr>
              <a:t>2</a:t>
            </a:r>
          </a:p>
        </p:txBody>
      </p:sp>
      <p:sp>
        <p:nvSpPr>
          <p:cNvPr id="3" name="Content Placeholder 2">
            <a:extLst>
              <a:ext uri="{FF2B5EF4-FFF2-40B4-BE49-F238E27FC236}">
                <a16:creationId xmlns:a16="http://schemas.microsoft.com/office/drawing/2014/main" id="{2BF774BE-BDDF-400F-81F6-90B762252797}"/>
              </a:ext>
            </a:extLst>
          </p:cNvPr>
          <p:cNvSpPr>
            <a:spLocks noGrp="1"/>
          </p:cNvSpPr>
          <p:nvPr>
            <p:ph sz="half" idx="1"/>
          </p:nvPr>
        </p:nvSpPr>
        <p:spPr>
          <a:xfrm>
            <a:off x="457200" y="1600200"/>
            <a:ext cx="5194920" cy="4853136"/>
          </a:xfrm>
        </p:spPr>
        <p:txBody>
          <a:bodyPr/>
          <a:lstStyle/>
          <a:p>
            <a:pPr marL="0" indent="0">
              <a:buNone/>
            </a:pPr>
            <a:r>
              <a:rPr lang="en-GB" sz="2600" b="1" dirty="0"/>
              <a:t>Non-</a:t>
            </a:r>
            <a:r>
              <a:rPr lang="en-GB" sz="2600" b="1" dirty="0" err="1"/>
              <a:t>IgE</a:t>
            </a:r>
            <a:r>
              <a:rPr lang="en-GB" sz="2600" b="1" dirty="0"/>
              <a:t>-mediated food allergy</a:t>
            </a:r>
          </a:p>
          <a:p>
            <a:pPr marL="0" indent="0">
              <a:buNone/>
            </a:pPr>
            <a:endParaRPr lang="en-GB" sz="2600" b="1" dirty="0"/>
          </a:p>
          <a:p>
            <a:r>
              <a:rPr lang="en-GB" sz="2200" dirty="0"/>
              <a:t>These allergic reactions aren’t caused by immunoglobulin E</a:t>
            </a:r>
          </a:p>
          <a:p>
            <a:r>
              <a:rPr lang="en-GB" sz="2200" dirty="0"/>
              <a:t>But by other cells in the immune system.  </a:t>
            </a:r>
          </a:p>
          <a:p>
            <a:r>
              <a:rPr lang="en-GB" sz="2200" dirty="0"/>
              <a:t>This type of allergy is often difficult to diagnose </a:t>
            </a:r>
          </a:p>
          <a:p>
            <a:r>
              <a:rPr lang="en-GB" sz="2200" dirty="0"/>
              <a:t>as symptoms take much longer to develop (up to several hours )</a:t>
            </a:r>
          </a:p>
          <a:p>
            <a:r>
              <a:rPr lang="en-GB" sz="2200" dirty="0"/>
              <a:t>Coeliac Disease is a Non-</a:t>
            </a:r>
            <a:r>
              <a:rPr lang="en-GB" sz="2200" dirty="0" err="1"/>
              <a:t>IgE</a:t>
            </a:r>
            <a:r>
              <a:rPr lang="en-GB" sz="2200" dirty="0"/>
              <a:t> condition</a:t>
            </a:r>
          </a:p>
        </p:txBody>
      </p:sp>
      <p:pic>
        <p:nvPicPr>
          <p:cNvPr id="5" name="Content Placeholder 4" descr="See the source image">
            <a:extLst>
              <a:ext uri="{FF2B5EF4-FFF2-40B4-BE49-F238E27FC236}">
                <a16:creationId xmlns:a16="http://schemas.microsoft.com/office/drawing/2014/main" id="{114C6615-FBD5-4B9C-A0C6-C14074C84777}"/>
              </a:ext>
            </a:extLst>
          </p:cNvPr>
          <p:cNvPicPr>
            <a:picLocks noGrp="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52120" y="2574032"/>
            <a:ext cx="3250704" cy="2304256"/>
          </a:xfrm>
          <a:prstGeom prst="rect">
            <a:avLst/>
          </a:prstGeom>
          <a:noFill/>
          <a:ln>
            <a:noFill/>
          </a:ln>
        </p:spPr>
      </p:pic>
    </p:spTree>
    <p:extLst>
      <p:ext uri="{BB962C8B-B14F-4D97-AF65-F5344CB8AC3E}">
        <p14:creationId xmlns:p14="http://schemas.microsoft.com/office/powerpoint/2010/main" val="38551704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6400F-9739-451E-9C68-5CD898607D38}"/>
              </a:ext>
            </a:extLst>
          </p:cNvPr>
          <p:cNvSpPr>
            <a:spLocks noGrp="1"/>
          </p:cNvSpPr>
          <p:nvPr>
            <p:ph type="title"/>
          </p:nvPr>
        </p:nvSpPr>
        <p:spPr/>
        <p:txBody>
          <a:bodyPr/>
          <a:lstStyle/>
          <a:p>
            <a:r>
              <a:rPr lang="en-GB" dirty="0">
                <a:solidFill>
                  <a:srgbClr val="FF3399"/>
                </a:solidFill>
              </a:rPr>
              <a:t>1.</a:t>
            </a:r>
            <a:r>
              <a:rPr lang="en-GB" dirty="0"/>
              <a:t>	Celery</a:t>
            </a:r>
          </a:p>
        </p:txBody>
      </p:sp>
      <p:sp>
        <p:nvSpPr>
          <p:cNvPr id="3" name="Content Placeholder 2">
            <a:extLst>
              <a:ext uri="{FF2B5EF4-FFF2-40B4-BE49-F238E27FC236}">
                <a16:creationId xmlns:a16="http://schemas.microsoft.com/office/drawing/2014/main" id="{20439FF7-D755-4247-89A7-77278722D5A8}"/>
              </a:ext>
            </a:extLst>
          </p:cNvPr>
          <p:cNvSpPr>
            <a:spLocks noGrp="1"/>
          </p:cNvSpPr>
          <p:nvPr>
            <p:ph sz="half" idx="1"/>
          </p:nvPr>
        </p:nvSpPr>
        <p:spPr/>
        <p:txBody>
          <a:bodyPr/>
          <a:lstStyle/>
          <a:p>
            <a:r>
              <a:rPr lang="en-GB" sz="2400" dirty="0"/>
              <a:t>Celery allergy is a common allergy </a:t>
            </a:r>
          </a:p>
          <a:p>
            <a:r>
              <a:rPr lang="en-GB" sz="2400" dirty="0"/>
              <a:t>Celery is widely used in foods, and is served as simple sticks, </a:t>
            </a:r>
          </a:p>
          <a:p>
            <a:r>
              <a:rPr lang="en-GB" sz="2400" dirty="0"/>
              <a:t>Celeriac root, the leaves can be eaten</a:t>
            </a:r>
          </a:p>
          <a:p>
            <a:r>
              <a:rPr lang="en-GB" sz="2400" dirty="0"/>
              <a:t>Celery can be powdered and used as a spice </a:t>
            </a:r>
          </a:p>
          <a:p>
            <a:r>
              <a:rPr lang="en-GB" sz="2400" dirty="0"/>
              <a:t>Celery seeds used to make celery salt.</a:t>
            </a:r>
          </a:p>
        </p:txBody>
      </p:sp>
      <p:pic>
        <p:nvPicPr>
          <p:cNvPr id="6" name="Content Placeholder 5" descr="A close up of celery&#10;&#10;Description automatically generated">
            <a:extLst>
              <a:ext uri="{FF2B5EF4-FFF2-40B4-BE49-F238E27FC236}">
                <a16:creationId xmlns:a16="http://schemas.microsoft.com/office/drawing/2014/main" id="{A5F6DC25-2B73-4E91-8377-56B59D2B2DB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21293" r="16303"/>
          <a:stretch/>
        </p:blipFill>
        <p:spPr>
          <a:xfrm>
            <a:off x="4860032" y="805384"/>
            <a:ext cx="3708972" cy="5943409"/>
          </a:xfrm>
        </p:spPr>
      </p:pic>
    </p:spTree>
    <p:extLst>
      <p:ext uri="{BB962C8B-B14F-4D97-AF65-F5344CB8AC3E}">
        <p14:creationId xmlns:p14="http://schemas.microsoft.com/office/powerpoint/2010/main" val="8584080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21169-C772-4FE4-9E8C-2ACC8CC202AD}"/>
              </a:ext>
            </a:extLst>
          </p:cNvPr>
          <p:cNvSpPr>
            <a:spLocks noGrp="1"/>
          </p:cNvSpPr>
          <p:nvPr>
            <p:ph type="title"/>
          </p:nvPr>
        </p:nvSpPr>
        <p:spPr>
          <a:xfrm>
            <a:off x="1285852" y="0"/>
            <a:ext cx="7750644" cy="1143000"/>
          </a:xfrm>
        </p:spPr>
        <p:txBody>
          <a:bodyPr/>
          <a:lstStyle/>
          <a:p>
            <a:r>
              <a:rPr lang="en-GB" dirty="0">
                <a:solidFill>
                  <a:srgbClr val="FF3399"/>
                </a:solidFill>
              </a:rPr>
              <a:t>1. </a:t>
            </a:r>
            <a:r>
              <a:rPr lang="en-GB" dirty="0"/>
              <a:t>What to look for on the label</a:t>
            </a:r>
          </a:p>
        </p:txBody>
      </p:sp>
      <p:sp>
        <p:nvSpPr>
          <p:cNvPr id="3" name="Content Placeholder 2">
            <a:extLst>
              <a:ext uri="{FF2B5EF4-FFF2-40B4-BE49-F238E27FC236}">
                <a16:creationId xmlns:a16="http://schemas.microsoft.com/office/drawing/2014/main" id="{B5C16CC0-556F-4881-BBB1-1D79DF32613B}"/>
              </a:ext>
            </a:extLst>
          </p:cNvPr>
          <p:cNvSpPr>
            <a:spLocks noGrp="1"/>
          </p:cNvSpPr>
          <p:nvPr>
            <p:ph sz="half" idx="1"/>
          </p:nvPr>
        </p:nvSpPr>
        <p:spPr>
          <a:xfrm>
            <a:off x="539552" y="1576362"/>
            <a:ext cx="4258816" cy="3705275"/>
          </a:xfrm>
        </p:spPr>
        <p:txBody>
          <a:bodyPr/>
          <a:lstStyle/>
          <a:p>
            <a:pPr marL="0" indent="0">
              <a:buNone/>
            </a:pPr>
            <a:endParaRPr lang="en-GB" dirty="0"/>
          </a:p>
          <a:p>
            <a:r>
              <a:rPr lang="en-GB" dirty="0"/>
              <a:t>Celery seed</a:t>
            </a:r>
          </a:p>
          <a:p>
            <a:r>
              <a:rPr lang="en-GB" dirty="0"/>
              <a:t>Celery leaf</a:t>
            </a:r>
          </a:p>
          <a:p>
            <a:r>
              <a:rPr lang="en-GB" dirty="0"/>
              <a:t>Celery salt</a:t>
            </a:r>
          </a:p>
          <a:p>
            <a:r>
              <a:rPr lang="en-GB" dirty="0" err="1"/>
              <a:t>Celariac</a:t>
            </a:r>
            <a:endParaRPr lang="en-GB" dirty="0"/>
          </a:p>
          <a:p>
            <a:r>
              <a:rPr lang="en-GB" dirty="0"/>
              <a:t>Celeriac stalk</a:t>
            </a:r>
          </a:p>
          <a:p>
            <a:r>
              <a:rPr lang="en-GB" dirty="0"/>
              <a:t>Celery stalk</a:t>
            </a:r>
          </a:p>
        </p:txBody>
      </p:sp>
      <p:pic>
        <p:nvPicPr>
          <p:cNvPr id="6" name="Content Placeholder 5" descr="A plate of food on a table&#10;&#10;Description automatically generated">
            <a:extLst>
              <a:ext uri="{FF2B5EF4-FFF2-40B4-BE49-F238E27FC236}">
                <a16:creationId xmlns:a16="http://schemas.microsoft.com/office/drawing/2014/main" id="{60437B25-61BF-4EE2-B50E-3060C4DA7FF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7947"/>
          <a:stretch/>
        </p:blipFill>
        <p:spPr>
          <a:xfrm>
            <a:off x="3851920" y="2152745"/>
            <a:ext cx="5070065" cy="3096344"/>
          </a:xfrm>
        </p:spPr>
      </p:pic>
    </p:spTree>
    <p:extLst>
      <p:ext uri="{BB962C8B-B14F-4D97-AF65-F5344CB8AC3E}">
        <p14:creationId xmlns:p14="http://schemas.microsoft.com/office/powerpoint/2010/main" val="1991770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07657-6766-4F7C-A012-10A2B315A4B0}"/>
              </a:ext>
            </a:extLst>
          </p:cNvPr>
          <p:cNvSpPr>
            <a:spLocks noGrp="1"/>
          </p:cNvSpPr>
          <p:nvPr>
            <p:ph type="title"/>
          </p:nvPr>
        </p:nvSpPr>
        <p:spPr/>
        <p:txBody>
          <a:bodyPr/>
          <a:lstStyle/>
          <a:p>
            <a:r>
              <a:rPr lang="en-GB" dirty="0">
                <a:solidFill>
                  <a:srgbClr val="FF3399"/>
                </a:solidFill>
              </a:rPr>
              <a:t>2.</a:t>
            </a:r>
            <a:r>
              <a:rPr lang="en-GB" dirty="0"/>
              <a:t> Crustaceans</a:t>
            </a:r>
          </a:p>
        </p:txBody>
      </p:sp>
      <p:sp>
        <p:nvSpPr>
          <p:cNvPr id="3" name="Content Placeholder 2">
            <a:extLst>
              <a:ext uri="{FF2B5EF4-FFF2-40B4-BE49-F238E27FC236}">
                <a16:creationId xmlns:a16="http://schemas.microsoft.com/office/drawing/2014/main" id="{1B127A72-6A52-4FDC-AD4C-BFDDDD7216EC}"/>
              </a:ext>
            </a:extLst>
          </p:cNvPr>
          <p:cNvSpPr>
            <a:spLocks noGrp="1"/>
          </p:cNvSpPr>
          <p:nvPr>
            <p:ph sz="half" idx="1"/>
          </p:nvPr>
        </p:nvSpPr>
        <p:spPr/>
        <p:txBody>
          <a:bodyPr/>
          <a:lstStyle/>
          <a:p>
            <a:r>
              <a:rPr lang="en-GB" sz="2400" dirty="0"/>
              <a:t>Includes crabs, crayfish, lobster, prawns and shrimps, </a:t>
            </a:r>
          </a:p>
          <a:p>
            <a:r>
              <a:rPr lang="en-GB" sz="2400" dirty="0"/>
              <a:t>Shellfish allergy is quite unusual in children</a:t>
            </a:r>
          </a:p>
          <a:p>
            <a:r>
              <a:rPr lang="en-GB" sz="2400" dirty="0"/>
              <a:t>Develops as teens or young adults</a:t>
            </a:r>
          </a:p>
          <a:p>
            <a:r>
              <a:rPr lang="en-GB" sz="2400" dirty="0"/>
              <a:t>Crustacean allergy is normally lifelong.</a:t>
            </a:r>
          </a:p>
        </p:txBody>
      </p:sp>
      <p:pic>
        <p:nvPicPr>
          <p:cNvPr id="8" name="Content Placeholder 7" descr="A plate of food&#10;&#10;Description automatically generated">
            <a:extLst>
              <a:ext uri="{FF2B5EF4-FFF2-40B4-BE49-F238E27FC236}">
                <a16:creationId xmlns:a16="http://schemas.microsoft.com/office/drawing/2014/main" id="{46212B3F-20A3-4D5F-AC74-46D7E0F2084F}"/>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2668" r="2288"/>
          <a:stretch/>
        </p:blipFill>
        <p:spPr>
          <a:xfrm>
            <a:off x="4572000" y="1750023"/>
            <a:ext cx="4464496" cy="3357953"/>
          </a:xfrm>
        </p:spPr>
      </p:pic>
    </p:spTree>
    <p:extLst>
      <p:ext uri="{BB962C8B-B14F-4D97-AF65-F5344CB8AC3E}">
        <p14:creationId xmlns:p14="http://schemas.microsoft.com/office/powerpoint/2010/main" val="33580535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8F549-670F-465C-B1E4-E3FB05440646}"/>
              </a:ext>
            </a:extLst>
          </p:cNvPr>
          <p:cNvSpPr>
            <a:spLocks noGrp="1"/>
          </p:cNvSpPr>
          <p:nvPr>
            <p:ph type="title"/>
          </p:nvPr>
        </p:nvSpPr>
        <p:spPr>
          <a:xfrm>
            <a:off x="1285852" y="0"/>
            <a:ext cx="7750644" cy="1143000"/>
          </a:xfrm>
        </p:spPr>
        <p:txBody>
          <a:bodyPr/>
          <a:lstStyle/>
          <a:p>
            <a:r>
              <a:rPr lang="en-GB" dirty="0">
                <a:solidFill>
                  <a:srgbClr val="FF3399"/>
                </a:solidFill>
              </a:rPr>
              <a:t>2.</a:t>
            </a:r>
            <a:r>
              <a:rPr lang="en-GB" dirty="0"/>
              <a:t> What to look for on the label</a:t>
            </a:r>
          </a:p>
        </p:txBody>
      </p:sp>
      <p:sp>
        <p:nvSpPr>
          <p:cNvPr id="3" name="Content Placeholder 2">
            <a:extLst>
              <a:ext uri="{FF2B5EF4-FFF2-40B4-BE49-F238E27FC236}">
                <a16:creationId xmlns:a16="http://schemas.microsoft.com/office/drawing/2014/main" id="{5DF14C09-0847-48B5-9649-CB00FCA223D7}"/>
              </a:ext>
            </a:extLst>
          </p:cNvPr>
          <p:cNvSpPr>
            <a:spLocks noGrp="1"/>
          </p:cNvSpPr>
          <p:nvPr>
            <p:ph sz="half" idx="1"/>
          </p:nvPr>
        </p:nvSpPr>
        <p:spPr>
          <a:xfrm>
            <a:off x="533400" y="1110343"/>
            <a:ext cx="4038600" cy="4525963"/>
          </a:xfrm>
        </p:spPr>
        <p:txBody>
          <a:bodyPr/>
          <a:lstStyle/>
          <a:p>
            <a:r>
              <a:rPr lang="en-GB" sz="2300" dirty="0"/>
              <a:t>Amphipods</a:t>
            </a:r>
          </a:p>
          <a:p>
            <a:r>
              <a:rPr lang="en-GB" sz="2300" dirty="0"/>
              <a:t>Barnacles</a:t>
            </a:r>
          </a:p>
          <a:p>
            <a:r>
              <a:rPr lang="en-GB" sz="2300" dirty="0"/>
              <a:t>Crabs</a:t>
            </a:r>
          </a:p>
          <a:p>
            <a:r>
              <a:rPr lang="en-GB" sz="2300" dirty="0"/>
              <a:t>Hermit Crabs</a:t>
            </a:r>
          </a:p>
          <a:p>
            <a:r>
              <a:rPr lang="en-GB" sz="2300" dirty="0"/>
              <a:t>Crayfish</a:t>
            </a:r>
          </a:p>
          <a:p>
            <a:r>
              <a:rPr lang="en-GB" sz="2300" dirty="0"/>
              <a:t>Isopods</a:t>
            </a:r>
          </a:p>
          <a:p>
            <a:r>
              <a:rPr lang="en-GB" sz="2300" dirty="0"/>
              <a:t>Lobsters</a:t>
            </a:r>
          </a:p>
          <a:p>
            <a:r>
              <a:rPr lang="en-GB" sz="2300" dirty="0"/>
              <a:t>Mantis Shrimp</a:t>
            </a:r>
          </a:p>
          <a:p>
            <a:r>
              <a:rPr lang="en-GB" sz="2300" dirty="0"/>
              <a:t>Mussel Shrimp</a:t>
            </a:r>
          </a:p>
          <a:p>
            <a:r>
              <a:rPr lang="en-GB" sz="2300" dirty="0"/>
              <a:t>Mysids</a:t>
            </a:r>
          </a:p>
          <a:p>
            <a:r>
              <a:rPr lang="en-GB" sz="2300" dirty="0"/>
              <a:t>Sea Spiders</a:t>
            </a:r>
          </a:p>
          <a:p>
            <a:r>
              <a:rPr lang="en-GB" sz="2300" dirty="0"/>
              <a:t>Shrimp</a:t>
            </a:r>
          </a:p>
          <a:p>
            <a:r>
              <a:rPr lang="en-GB" sz="2300" dirty="0"/>
              <a:t>Prawns</a:t>
            </a:r>
          </a:p>
        </p:txBody>
      </p:sp>
      <p:pic>
        <p:nvPicPr>
          <p:cNvPr id="6" name="Content Placeholder 5" descr="A picture containing animal, invertebrate, arthropod, indoor&#10;&#10;Description automatically generated">
            <a:extLst>
              <a:ext uri="{FF2B5EF4-FFF2-40B4-BE49-F238E27FC236}">
                <a16:creationId xmlns:a16="http://schemas.microsoft.com/office/drawing/2014/main" id="{C36C0252-7C19-42B2-A4DE-2796894F0DD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034532" y="1556792"/>
            <a:ext cx="5508612" cy="3672408"/>
          </a:xfrm>
        </p:spPr>
      </p:pic>
    </p:spTree>
    <p:extLst>
      <p:ext uri="{BB962C8B-B14F-4D97-AF65-F5344CB8AC3E}">
        <p14:creationId xmlns:p14="http://schemas.microsoft.com/office/powerpoint/2010/main" val="243451056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7784C-F1C1-4B09-A4AD-2391F36A1E53}"/>
              </a:ext>
            </a:extLst>
          </p:cNvPr>
          <p:cNvSpPr>
            <a:spLocks noGrp="1"/>
          </p:cNvSpPr>
          <p:nvPr>
            <p:ph type="title"/>
          </p:nvPr>
        </p:nvSpPr>
        <p:spPr/>
        <p:txBody>
          <a:bodyPr/>
          <a:lstStyle/>
          <a:p>
            <a:r>
              <a:rPr lang="en-GB" dirty="0">
                <a:solidFill>
                  <a:srgbClr val="FF3399"/>
                </a:solidFill>
              </a:rPr>
              <a:t>3.</a:t>
            </a:r>
            <a:r>
              <a:rPr lang="en-GB" dirty="0"/>
              <a:t> Eggs</a:t>
            </a:r>
          </a:p>
        </p:txBody>
      </p:sp>
      <p:sp>
        <p:nvSpPr>
          <p:cNvPr id="3" name="Content Placeholder 2">
            <a:extLst>
              <a:ext uri="{FF2B5EF4-FFF2-40B4-BE49-F238E27FC236}">
                <a16:creationId xmlns:a16="http://schemas.microsoft.com/office/drawing/2014/main" id="{8AAF7E19-2803-4335-957D-61B68D2458E1}"/>
              </a:ext>
            </a:extLst>
          </p:cNvPr>
          <p:cNvSpPr>
            <a:spLocks noGrp="1"/>
          </p:cNvSpPr>
          <p:nvPr>
            <p:ph sz="half" idx="1"/>
          </p:nvPr>
        </p:nvSpPr>
        <p:spPr/>
        <p:txBody>
          <a:bodyPr/>
          <a:lstStyle/>
          <a:p>
            <a:r>
              <a:rPr lang="en-GB" sz="2400" dirty="0"/>
              <a:t>Egg is a common cause of allergic reactions in both infants and children</a:t>
            </a:r>
          </a:p>
          <a:p>
            <a:pPr marL="0" indent="0">
              <a:buNone/>
            </a:pPr>
            <a:endParaRPr lang="en-GB" sz="800" dirty="0"/>
          </a:p>
          <a:p>
            <a:r>
              <a:rPr lang="en-GB" sz="2400" dirty="0"/>
              <a:t>For some people will continue into adult life</a:t>
            </a:r>
          </a:p>
          <a:p>
            <a:pPr marL="0" indent="0">
              <a:buNone/>
            </a:pPr>
            <a:endParaRPr lang="en-GB" sz="800" dirty="0"/>
          </a:p>
          <a:p>
            <a:r>
              <a:rPr lang="en-GB" sz="2400" dirty="0"/>
              <a:t>Most cases of egg allergy are mild</a:t>
            </a:r>
          </a:p>
          <a:p>
            <a:pPr marL="0" indent="0">
              <a:buNone/>
            </a:pPr>
            <a:endParaRPr lang="en-GB" sz="800" dirty="0"/>
          </a:p>
          <a:p>
            <a:r>
              <a:rPr lang="en-GB" sz="2400" dirty="0"/>
              <a:t>more severe symptoms can lead to anaphylactic shock.</a:t>
            </a:r>
          </a:p>
        </p:txBody>
      </p:sp>
      <p:pic>
        <p:nvPicPr>
          <p:cNvPr id="6" name="Content Placeholder 5" descr="A picture containing food, indoor, table, plate&#10;&#10;Description automatically generated">
            <a:extLst>
              <a:ext uri="{FF2B5EF4-FFF2-40B4-BE49-F238E27FC236}">
                <a16:creationId xmlns:a16="http://schemas.microsoft.com/office/drawing/2014/main" id="{9ADBFCD5-9732-4337-9CEA-11C5D29DF3D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11960" y="1772816"/>
            <a:ext cx="4821413" cy="2908919"/>
          </a:xfrm>
        </p:spPr>
      </p:pic>
    </p:spTree>
    <p:extLst>
      <p:ext uri="{BB962C8B-B14F-4D97-AF65-F5344CB8AC3E}">
        <p14:creationId xmlns:p14="http://schemas.microsoft.com/office/powerpoint/2010/main" val="34387113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AF537-37AC-4B8D-B823-9521BD788E30}"/>
              </a:ext>
            </a:extLst>
          </p:cNvPr>
          <p:cNvSpPr>
            <a:spLocks noGrp="1"/>
          </p:cNvSpPr>
          <p:nvPr>
            <p:ph type="title"/>
          </p:nvPr>
        </p:nvSpPr>
        <p:spPr>
          <a:xfrm>
            <a:off x="1285852" y="0"/>
            <a:ext cx="7858148" cy="1143000"/>
          </a:xfrm>
        </p:spPr>
        <p:txBody>
          <a:bodyPr/>
          <a:lstStyle/>
          <a:p>
            <a:r>
              <a:rPr lang="en-GB" dirty="0">
                <a:solidFill>
                  <a:srgbClr val="FF3399"/>
                </a:solidFill>
              </a:rPr>
              <a:t>3.</a:t>
            </a:r>
            <a:r>
              <a:rPr lang="en-GB" dirty="0"/>
              <a:t> What to look for on the Label</a:t>
            </a:r>
          </a:p>
        </p:txBody>
      </p:sp>
      <p:sp>
        <p:nvSpPr>
          <p:cNvPr id="3" name="Content Placeholder 2">
            <a:extLst>
              <a:ext uri="{FF2B5EF4-FFF2-40B4-BE49-F238E27FC236}">
                <a16:creationId xmlns:a16="http://schemas.microsoft.com/office/drawing/2014/main" id="{008EBBEC-24CB-4970-89A0-CB553D33AB2C}"/>
              </a:ext>
            </a:extLst>
          </p:cNvPr>
          <p:cNvSpPr>
            <a:spLocks noGrp="1"/>
          </p:cNvSpPr>
          <p:nvPr>
            <p:ph sz="half" idx="1"/>
          </p:nvPr>
        </p:nvSpPr>
        <p:spPr>
          <a:xfrm>
            <a:off x="457200" y="1166018"/>
            <a:ext cx="3034680" cy="5215310"/>
          </a:xfrm>
        </p:spPr>
        <p:txBody>
          <a:bodyPr/>
          <a:lstStyle/>
          <a:p>
            <a:r>
              <a:rPr lang="en-GB" sz="2200" dirty="0"/>
              <a:t>Albumin</a:t>
            </a:r>
          </a:p>
          <a:p>
            <a:r>
              <a:rPr lang="en-GB" sz="2200" dirty="0" err="1"/>
              <a:t>Apovitellin</a:t>
            </a:r>
            <a:endParaRPr lang="en-GB" sz="2200" dirty="0"/>
          </a:p>
          <a:p>
            <a:r>
              <a:rPr lang="en-GB" sz="2200" dirty="0"/>
              <a:t>Cholesterol free egg substitute</a:t>
            </a:r>
          </a:p>
          <a:p>
            <a:r>
              <a:rPr lang="en-GB" sz="2200" dirty="0"/>
              <a:t>Dried egg solids</a:t>
            </a:r>
          </a:p>
          <a:p>
            <a:r>
              <a:rPr lang="en-GB" sz="2200" dirty="0"/>
              <a:t>Dried egg</a:t>
            </a:r>
          </a:p>
          <a:p>
            <a:r>
              <a:rPr lang="en-GB" sz="2200" dirty="0"/>
              <a:t>Egg</a:t>
            </a:r>
          </a:p>
          <a:p>
            <a:r>
              <a:rPr lang="en-GB" sz="2200" dirty="0"/>
              <a:t>Egg white</a:t>
            </a:r>
          </a:p>
          <a:p>
            <a:r>
              <a:rPr lang="en-GB" sz="2200" dirty="0"/>
              <a:t>Egg yolk</a:t>
            </a:r>
          </a:p>
          <a:p>
            <a:r>
              <a:rPr lang="en-GB" sz="2200" dirty="0"/>
              <a:t>Egg wash</a:t>
            </a:r>
          </a:p>
          <a:p>
            <a:r>
              <a:rPr lang="en-GB" sz="2200" dirty="0"/>
              <a:t>Eggnog</a:t>
            </a:r>
          </a:p>
          <a:p>
            <a:r>
              <a:rPr lang="en-GB" sz="2200" dirty="0"/>
              <a:t>Fat substitutes</a:t>
            </a:r>
          </a:p>
          <a:p>
            <a:r>
              <a:rPr lang="en-GB" sz="2200" dirty="0"/>
              <a:t>Globulin</a:t>
            </a:r>
          </a:p>
          <a:p>
            <a:endParaRPr lang="en-GB" sz="2200" dirty="0"/>
          </a:p>
        </p:txBody>
      </p:sp>
      <p:sp>
        <p:nvSpPr>
          <p:cNvPr id="4" name="Content Placeholder 3">
            <a:extLst>
              <a:ext uri="{FF2B5EF4-FFF2-40B4-BE49-F238E27FC236}">
                <a16:creationId xmlns:a16="http://schemas.microsoft.com/office/drawing/2014/main" id="{6A03EC5C-6DE0-4AFE-B344-3F3E65AF1E56}"/>
              </a:ext>
            </a:extLst>
          </p:cNvPr>
          <p:cNvSpPr>
            <a:spLocks noGrp="1"/>
          </p:cNvSpPr>
          <p:nvPr>
            <p:ph sz="half" idx="2"/>
          </p:nvPr>
        </p:nvSpPr>
        <p:spPr>
          <a:xfrm>
            <a:off x="3346034" y="1166018"/>
            <a:ext cx="3034680" cy="4525963"/>
          </a:xfrm>
        </p:spPr>
        <p:txBody>
          <a:bodyPr/>
          <a:lstStyle/>
          <a:p>
            <a:r>
              <a:rPr lang="en-GB" sz="2200" dirty="0"/>
              <a:t>Livetin</a:t>
            </a:r>
          </a:p>
          <a:p>
            <a:r>
              <a:rPr lang="en-GB" sz="2200" dirty="0"/>
              <a:t>Lysozyme</a:t>
            </a:r>
          </a:p>
          <a:p>
            <a:r>
              <a:rPr lang="en-GB" sz="2200" dirty="0"/>
              <a:t>Mayonnaise</a:t>
            </a:r>
          </a:p>
          <a:p>
            <a:r>
              <a:rPr lang="en-GB" sz="2200" dirty="0"/>
              <a:t>Meringue</a:t>
            </a:r>
          </a:p>
          <a:p>
            <a:r>
              <a:rPr lang="en-GB" sz="2200" dirty="0"/>
              <a:t>Meringue powder</a:t>
            </a:r>
          </a:p>
          <a:p>
            <a:r>
              <a:rPr lang="en-GB" sz="2200" dirty="0"/>
              <a:t>Ovalbumin</a:t>
            </a:r>
          </a:p>
          <a:p>
            <a:r>
              <a:rPr lang="en-GB" sz="2200" dirty="0"/>
              <a:t>Ovoglobulin</a:t>
            </a:r>
          </a:p>
          <a:p>
            <a:r>
              <a:rPr lang="en-GB" sz="2200" dirty="0"/>
              <a:t>Ovomucin</a:t>
            </a:r>
          </a:p>
          <a:p>
            <a:r>
              <a:rPr lang="en-GB" sz="2200" dirty="0"/>
              <a:t>Ovomucoid</a:t>
            </a:r>
          </a:p>
          <a:p>
            <a:r>
              <a:rPr lang="en-GB" sz="2200" dirty="0" err="1"/>
              <a:t>Ovotransferrin</a:t>
            </a:r>
            <a:endParaRPr lang="en-GB" sz="2200" dirty="0"/>
          </a:p>
          <a:p>
            <a:r>
              <a:rPr lang="en-GB" sz="2200" dirty="0" err="1"/>
              <a:t>Ovovitelia</a:t>
            </a:r>
            <a:endParaRPr lang="en-GB" sz="2200" dirty="0"/>
          </a:p>
          <a:p>
            <a:r>
              <a:rPr lang="en-GB" sz="2200" dirty="0" err="1"/>
              <a:t>Ovovitellin</a:t>
            </a:r>
            <a:endParaRPr lang="en-GB" sz="2200" dirty="0"/>
          </a:p>
          <a:p>
            <a:r>
              <a:rPr lang="en-GB" sz="2200" dirty="0"/>
              <a:t>Powdered eggs</a:t>
            </a:r>
          </a:p>
        </p:txBody>
      </p:sp>
      <p:sp>
        <p:nvSpPr>
          <p:cNvPr id="5" name="TextBox 4">
            <a:extLst>
              <a:ext uri="{FF2B5EF4-FFF2-40B4-BE49-F238E27FC236}">
                <a16:creationId xmlns:a16="http://schemas.microsoft.com/office/drawing/2014/main" id="{1F5A7BB5-B224-431B-AE69-7954C460A503}"/>
              </a:ext>
            </a:extLst>
          </p:cNvPr>
          <p:cNvSpPr txBox="1"/>
          <p:nvPr/>
        </p:nvSpPr>
        <p:spPr>
          <a:xfrm>
            <a:off x="6300192" y="1171958"/>
            <a:ext cx="2843808" cy="2400657"/>
          </a:xfrm>
          <a:prstGeom prst="rect">
            <a:avLst/>
          </a:prstGeom>
          <a:noFill/>
        </p:spPr>
        <p:txBody>
          <a:bodyPr wrap="square" rtlCol="0">
            <a:spAutoFit/>
          </a:bodyPr>
          <a:lstStyle/>
          <a:p>
            <a:pPr marL="342900" indent="-342900">
              <a:buClr>
                <a:srgbClr val="FF3399"/>
              </a:buClr>
              <a:buFont typeface="Arial" panose="020B0604020202020204" pitchFamily="34" charset="0"/>
              <a:buChar char="•"/>
            </a:pPr>
            <a:r>
              <a:rPr lang="en-GB" sz="2200" dirty="0" err="1">
                <a:latin typeface="Century Gothic" panose="020B0502020202020204" pitchFamily="34" charset="0"/>
              </a:rPr>
              <a:t>Silici</a:t>
            </a:r>
            <a:r>
              <a:rPr lang="en-GB" sz="2200" dirty="0">
                <a:latin typeface="Century Gothic" panose="020B0502020202020204" pitchFamily="34" charset="0"/>
              </a:rPr>
              <a:t> albuminate</a:t>
            </a:r>
          </a:p>
          <a:p>
            <a:pPr marL="342900" indent="-342900">
              <a:buClr>
                <a:srgbClr val="FF3399"/>
              </a:buClr>
              <a:buFont typeface="Arial" panose="020B0604020202020204" pitchFamily="34" charset="0"/>
              <a:buChar char="•"/>
            </a:pPr>
            <a:r>
              <a:rPr lang="en-GB" sz="2200" dirty="0" err="1">
                <a:latin typeface="Century Gothic" panose="020B0502020202020204" pitchFamily="34" charset="0"/>
              </a:rPr>
              <a:t>Simplesse</a:t>
            </a:r>
            <a:endParaRPr lang="en-GB" sz="2200" dirty="0">
              <a:latin typeface="Century Gothic" panose="020B0502020202020204" pitchFamily="34" charset="0"/>
            </a:endParaRPr>
          </a:p>
          <a:p>
            <a:pPr marL="342900" indent="-342900">
              <a:buClr>
                <a:srgbClr val="FF3399"/>
              </a:buClr>
              <a:buFont typeface="Arial" panose="020B0604020202020204" pitchFamily="34" charset="0"/>
              <a:buChar char="•"/>
            </a:pPr>
            <a:r>
              <a:rPr lang="en-GB" sz="2200" dirty="0">
                <a:latin typeface="Century Gothic" panose="020B0502020202020204" pitchFamily="34" charset="0"/>
              </a:rPr>
              <a:t>Surimi</a:t>
            </a:r>
          </a:p>
          <a:p>
            <a:pPr marL="342900" indent="-342900">
              <a:buClr>
                <a:srgbClr val="FF3399"/>
              </a:buClr>
              <a:buFont typeface="Arial" panose="020B0604020202020204" pitchFamily="34" charset="0"/>
              <a:buChar char="•"/>
            </a:pPr>
            <a:r>
              <a:rPr lang="en-GB" sz="2200" dirty="0">
                <a:latin typeface="Century Gothic" panose="020B0502020202020204" pitchFamily="34" charset="0"/>
              </a:rPr>
              <a:t>Trailblazer</a:t>
            </a:r>
          </a:p>
          <a:p>
            <a:pPr marL="342900" indent="-342900">
              <a:buClr>
                <a:srgbClr val="FF3399"/>
              </a:buClr>
              <a:buFont typeface="Arial" panose="020B0604020202020204" pitchFamily="34" charset="0"/>
              <a:buChar char="•"/>
            </a:pPr>
            <a:r>
              <a:rPr lang="en-GB" sz="2200" dirty="0">
                <a:latin typeface="Century Gothic" panose="020B0502020202020204" pitchFamily="34" charset="0"/>
              </a:rPr>
              <a:t>Vitellin</a:t>
            </a:r>
          </a:p>
          <a:p>
            <a:pPr marL="342900" indent="-342900">
              <a:buClr>
                <a:srgbClr val="FF3399"/>
              </a:buClr>
              <a:buFont typeface="Arial" panose="020B0604020202020204" pitchFamily="34" charset="0"/>
              <a:buChar char="•"/>
            </a:pPr>
            <a:r>
              <a:rPr lang="en-GB" sz="2200" dirty="0">
                <a:latin typeface="Century Gothic" panose="020B0502020202020204" pitchFamily="34" charset="0"/>
              </a:rPr>
              <a:t>Whole egg</a:t>
            </a:r>
          </a:p>
          <a:p>
            <a:endParaRPr lang="en-GB" dirty="0"/>
          </a:p>
        </p:txBody>
      </p:sp>
      <p:pic>
        <p:nvPicPr>
          <p:cNvPr id="7" name="Picture 6" descr="A picture containing food, indoor, person&#10;&#10;Description automatically generated">
            <a:extLst>
              <a:ext uri="{FF2B5EF4-FFF2-40B4-BE49-F238E27FC236}">
                <a16:creationId xmlns:a16="http://schemas.microsoft.com/office/drawing/2014/main" id="{B88182CE-279A-4448-9838-F27B3E7B83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3600617"/>
            <a:ext cx="3200876" cy="2400657"/>
          </a:xfrm>
          <a:prstGeom prst="rect">
            <a:avLst/>
          </a:prstGeom>
        </p:spPr>
      </p:pic>
    </p:spTree>
    <p:extLst>
      <p:ext uri="{BB962C8B-B14F-4D97-AF65-F5344CB8AC3E}">
        <p14:creationId xmlns:p14="http://schemas.microsoft.com/office/powerpoint/2010/main" val="9659845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877C0-338D-46EF-907D-8B3CD52E3147}"/>
              </a:ext>
            </a:extLst>
          </p:cNvPr>
          <p:cNvSpPr>
            <a:spLocks noGrp="1"/>
          </p:cNvSpPr>
          <p:nvPr>
            <p:ph type="title"/>
          </p:nvPr>
        </p:nvSpPr>
        <p:spPr/>
        <p:txBody>
          <a:bodyPr/>
          <a:lstStyle/>
          <a:p>
            <a:r>
              <a:rPr lang="en-GB" dirty="0">
                <a:solidFill>
                  <a:srgbClr val="FF3399"/>
                </a:solidFill>
              </a:rPr>
              <a:t>4.</a:t>
            </a:r>
            <a:r>
              <a:rPr lang="en-GB" dirty="0"/>
              <a:t> Fish</a:t>
            </a:r>
          </a:p>
        </p:txBody>
      </p:sp>
      <p:sp>
        <p:nvSpPr>
          <p:cNvPr id="3" name="Content Placeholder 2">
            <a:extLst>
              <a:ext uri="{FF2B5EF4-FFF2-40B4-BE49-F238E27FC236}">
                <a16:creationId xmlns:a16="http://schemas.microsoft.com/office/drawing/2014/main" id="{B3FDAC07-FCCB-406C-9DE6-6EFA36675E26}"/>
              </a:ext>
            </a:extLst>
          </p:cNvPr>
          <p:cNvSpPr>
            <a:spLocks noGrp="1"/>
          </p:cNvSpPr>
          <p:nvPr>
            <p:ph sz="half" idx="1"/>
          </p:nvPr>
        </p:nvSpPr>
        <p:spPr/>
        <p:txBody>
          <a:bodyPr/>
          <a:lstStyle/>
          <a:p>
            <a:r>
              <a:rPr lang="en-GB" sz="2400" dirty="0"/>
              <a:t>Fish allergy is normally lifelong</a:t>
            </a:r>
          </a:p>
          <a:p>
            <a:r>
              <a:rPr lang="en-GB" sz="2400" dirty="0"/>
              <a:t>Allergic reactions can be serious and symptoms may come on rapidly</a:t>
            </a:r>
          </a:p>
          <a:p>
            <a:r>
              <a:rPr lang="en-GB" sz="2400" dirty="0"/>
              <a:t>People who are allergic to one type of fish may have a good chance of reacting to other types of fish</a:t>
            </a:r>
          </a:p>
        </p:txBody>
      </p:sp>
      <p:pic>
        <p:nvPicPr>
          <p:cNvPr id="6" name="Content Placeholder 5" descr="A close up of a fish&#10;&#10;Description automatically generated">
            <a:extLst>
              <a:ext uri="{FF2B5EF4-FFF2-40B4-BE49-F238E27FC236}">
                <a16:creationId xmlns:a16="http://schemas.microsoft.com/office/drawing/2014/main" id="{64022F70-032F-4DA1-A9AB-EC28CB5C568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11540"/>
          <a:stretch/>
        </p:blipFill>
        <p:spPr>
          <a:xfrm>
            <a:off x="4283824" y="1945432"/>
            <a:ext cx="4402976" cy="3312368"/>
          </a:xfrm>
        </p:spPr>
      </p:pic>
    </p:spTree>
    <p:extLst>
      <p:ext uri="{BB962C8B-B14F-4D97-AF65-F5344CB8AC3E}">
        <p14:creationId xmlns:p14="http://schemas.microsoft.com/office/powerpoint/2010/main" val="252775575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3ED0-B214-447C-850A-5CAFB0F3201F}"/>
              </a:ext>
            </a:extLst>
          </p:cNvPr>
          <p:cNvSpPr>
            <a:spLocks noGrp="1"/>
          </p:cNvSpPr>
          <p:nvPr>
            <p:ph type="title"/>
          </p:nvPr>
        </p:nvSpPr>
        <p:spPr>
          <a:xfrm>
            <a:off x="1285852" y="0"/>
            <a:ext cx="7750644" cy="1143000"/>
          </a:xfrm>
        </p:spPr>
        <p:txBody>
          <a:bodyPr/>
          <a:lstStyle/>
          <a:p>
            <a:r>
              <a:rPr lang="en-GB" dirty="0">
                <a:solidFill>
                  <a:srgbClr val="FF3399"/>
                </a:solidFill>
              </a:rPr>
              <a:t>4.</a:t>
            </a:r>
            <a:r>
              <a:rPr lang="en-GB" dirty="0"/>
              <a:t> What to look for on the label</a:t>
            </a:r>
          </a:p>
        </p:txBody>
      </p:sp>
      <p:sp>
        <p:nvSpPr>
          <p:cNvPr id="3" name="Content Placeholder 2">
            <a:extLst>
              <a:ext uri="{FF2B5EF4-FFF2-40B4-BE49-F238E27FC236}">
                <a16:creationId xmlns:a16="http://schemas.microsoft.com/office/drawing/2014/main" id="{64FC102C-FDA7-494C-8FB2-56334C3A6A7F}"/>
              </a:ext>
            </a:extLst>
          </p:cNvPr>
          <p:cNvSpPr>
            <a:spLocks noGrp="1"/>
          </p:cNvSpPr>
          <p:nvPr>
            <p:ph sz="half" idx="1"/>
          </p:nvPr>
        </p:nvSpPr>
        <p:spPr>
          <a:xfrm>
            <a:off x="457200" y="1143000"/>
            <a:ext cx="4038600" cy="4983163"/>
          </a:xfrm>
        </p:spPr>
        <p:txBody>
          <a:bodyPr/>
          <a:lstStyle/>
          <a:p>
            <a:r>
              <a:rPr lang="en-GB" sz="2200" dirty="0"/>
              <a:t>Anchovies</a:t>
            </a:r>
          </a:p>
          <a:p>
            <a:r>
              <a:rPr lang="en-GB" sz="2200" dirty="0"/>
              <a:t>Bass</a:t>
            </a:r>
          </a:p>
          <a:p>
            <a:r>
              <a:rPr lang="en-GB" sz="2200" dirty="0"/>
              <a:t>Catfish</a:t>
            </a:r>
          </a:p>
          <a:p>
            <a:r>
              <a:rPr lang="en-GB" sz="2200" dirty="0"/>
              <a:t>Cod</a:t>
            </a:r>
          </a:p>
          <a:p>
            <a:r>
              <a:rPr lang="en-GB" sz="2400" dirty="0"/>
              <a:t>Flounder</a:t>
            </a:r>
          </a:p>
          <a:p>
            <a:r>
              <a:rPr lang="en-GB" sz="2200" dirty="0"/>
              <a:t>Grouper</a:t>
            </a:r>
          </a:p>
          <a:p>
            <a:r>
              <a:rPr lang="en-GB" sz="2200" dirty="0"/>
              <a:t>Haddock</a:t>
            </a:r>
          </a:p>
          <a:p>
            <a:r>
              <a:rPr lang="en-GB" sz="2200" dirty="0"/>
              <a:t>Hake</a:t>
            </a:r>
          </a:p>
          <a:p>
            <a:r>
              <a:rPr lang="en-GB" sz="2200" dirty="0"/>
              <a:t>Halibut</a:t>
            </a:r>
          </a:p>
          <a:p>
            <a:r>
              <a:rPr lang="en-GB" sz="2200" dirty="0"/>
              <a:t>Herring</a:t>
            </a:r>
          </a:p>
          <a:p>
            <a:r>
              <a:rPr lang="en-GB" sz="2200" dirty="0"/>
              <a:t>Mahi </a:t>
            </a:r>
            <a:r>
              <a:rPr lang="en-GB" sz="2200" dirty="0" err="1"/>
              <a:t>Mahi</a:t>
            </a:r>
            <a:endParaRPr lang="en-GB" sz="2200" dirty="0"/>
          </a:p>
          <a:p>
            <a:r>
              <a:rPr lang="en-GB" sz="2200" dirty="0"/>
              <a:t>Perch</a:t>
            </a:r>
          </a:p>
        </p:txBody>
      </p:sp>
      <p:sp>
        <p:nvSpPr>
          <p:cNvPr id="4" name="Content Placeholder 3">
            <a:extLst>
              <a:ext uri="{FF2B5EF4-FFF2-40B4-BE49-F238E27FC236}">
                <a16:creationId xmlns:a16="http://schemas.microsoft.com/office/drawing/2014/main" id="{6F421005-DE6D-4D6D-9187-BC7CA7815FED}"/>
              </a:ext>
            </a:extLst>
          </p:cNvPr>
          <p:cNvSpPr>
            <a:spLocks noGrp="1"/>
          </p:cNvSpPr>
          <p:nvPr>
            <p:ph sz="half" idx="2"/>
          </p:nvPr>
        </p:nvSpPr>
        <p:spPr>
          <a:xfrm>
            <a:off x="4626614" y="1157489"/>
            <a:ext cx="4038600" cy="4525963"/>
          </a:xfrm>
        </p:spPr>
        <p:txBody>
          <a:bodyPr/>
          <a:lstStyle/>
          <a:p>
            <a:r>
              <a:rPr lang="en-GB" sz="2400" dirty="0"/>
              <a:t>Pike</a:t>
            </a:r>
          </a:p>
          <a:p>
            <a:r>
              <a:rPr lang="en-GB" sz="2400" dirty="0"/>
              <a:t>Pollock, </a:t>
            </a:r>
          </a:p>
          <a:p>
            <a:r>
              <a:rPr lang="en-GB" sz="2400" dirty="0"/>
              <a:t>Salmon</a:t>
            </a:r>
          </a:p>
          <a:p>
            <a:r>
              <a:rPr lang="en-GB" sz="2400" dirty="0"/>
              <a:t>Scrod</a:t>
            </a:r>
          </a:p>
          <a:p>
            <a:r>
              <a:rPr lang="en-GB" sz="2400" dirty="0"/>
              <a:t>Swordfish</a:t>
            </a:r>
          </a:p>
          <a:p>
            <a:r>
              <a:rPr lang="en-GB" sz="2400" dirty="0"/>
              <a:t>Sole</a:t>
            </a:r>
          </a:p>
          <a:p>
            <a:r>
              <a:rPr lang="en-GB" sz="2400" dirty="0"/>
              <a:t>Snapper</a:t>
            </a:r>
          </a:p>
          <a:p>
            <a:r>
              <a:rPr lang="en-GB" sz="2400" dirty="0"/>
              <a:t>Tilapia</a:t>
            </a:r>
          </a:p>
          <a:p>
            <a:r>
              <a:rPr lang="en-GB" sz="2400" dirty="0"/>
              <a:t>Trout</a:t>
            </a:r>
          </a:p>
          <a:p>
            <a:r>
              <a:rPr lang="en-GB" sz="2400" dirty="0"/>
              <a:t>Tuna</a:t>
            </a:r>
          </a:p>
          <a:p>
            <a:endParaRPr lang="en-GB" sz="2400" dirty="0"/>
          </a:p>
        </p:txBody>
      </p:sp>
    </p:spTree>
    <p:extLst>
      <p:ext uri="{BB962C8B-B14F-4D97-AF65-F5344CB8AC3E}">
        <p14:creationId xmlns:p14="http://schemas.microsoft.com/office/powerpoint/2010/main" val="49990088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4BCF-2F26-436E-9049-7C01263DDCE1}"/>
              </a:ext>
            </a:extLst>
          </p:cNvPr>
          <p:cNvSpPr>
            <a:spLocks noGrp="1"/>
          </p:cNvSpPr>
          <p:nvPr>
            <p:ph type="title"/>
          </p:nvPr>
        </p:nvSpPr>
        <p:spPr/>
        <p:txBody>
          <a:bodyPr/>
          <a:lstStyle/>
          <a:p>
            <a:r>
              <a:rPr lang="en-GB" dirty="0"/>
              <a:t>The menu of forgetfulness Part 1</a:t>
            </a:r>
          </a:p>
        </p:txBody>
      </p:sp>
      <p:sp>
        <p:nvSpPr>
          <p:cNvPr id="3" name="Text Placeholder 2">
            <a:extLst>
              <a:ext uri="{FF2B5EF4-FFF2-40B4-BE49-F238E27FC236}">
                <a16:creationId xmlns:a16="http://schemas.microsoft.com/office/drawing/2014/main" id="{A637472F-1FBA-4A34-9919-A23AE42CD31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43914510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668E-FF6F-48B5-BE7B-6228110BD495}"/>
              </a:ext>
            </a:extLst>
          </p:cNvPr>
          <p:cNvSpPr>
            <a:spLocks noGrp="1"/>
          </p:cNvSpPr>
          <p:nvPr>
            <p:ph type="title"/>
          </p:nvPr>
        </p:nvSpPr>
        <p:spPr/>
        <p:txBody>
          <a:bodyPr/>
          <a:lstStyle/>
          <a:p>
            <a:r>
              <a:rPr lang="en-GB" dirty="0"/>
              <a:t>The Menu of Forgetfulness</a:t>
            </a:r>
          </a:p>
        </p:txBody>
      </p:sp>
      <p:sp>
        <p:nvSpPr>
          <p:cNvPr id="3" name="Content Placeholder 2">
            <a:extLst>
              <a:ext uri="{FF2B5EF4-FFF2-40B4-BE49-F238E27FC236}">
                <a16:creationId xmlns:a16="http://schemas.microsoft.com/office/drawing/2014/main" id="{06AB5CD9-4E83-432E-A7B7-708CFE87779A}"/>
              </a:ext>
            </a:extLst>
          </p:cNvPr>
          <p:cNvSpPr>
            <a:spLocks noGrp="1"/>
          </p:cNvSpPr>
          <p:nvPr>
            <p:ph idx="1"/>
          </p:nvPr>
        </p:nvSpPr>
        <p:spPr/>
        <p:txBody>
          <a:bodyPr/>
          <a:lstStyle/>
          <a:p>
            <a:r>
              <a:rPr lang="en-GB" dirty="0"/>
              <a:t>The person responsible for labelling the allergens on the menu items has forgotten to do them.</a:t>
            </a:r>
          </a:p>
          <a:p>
            <a:pPr marL="0" indent="0">
              <a:buNone/>
            </a:pPr>
            <a:endParaRPr lang="en-GB" sz="1000" dirty="0"/>
          </a:p>
          <a:p>
            <a:r>
              <a:rPr lang="en-GB" dirty="0"/>
              <a:t>Working in Pairs can you put in the correct allergens for today and tomorrow’s menus</a:t>
            </a:r>
          </a:p>
          <a:p>
            <a:pPr marL="0" indent="0">
              <a:buNone/>
            </a:pPr>
            <a:endParaRPr lang="en-GB" sz="1000" dirty="0"/>
          </a:p>
          <a:p>
            <a:r>
              <a:rPr lang="en-GB" dirty="0"/>
              <a:t>Just put in </a:t>
            </a:r>
            <a:r>
              <a:rPr lang="en-GB" b="1" dirty="0"/>
              <a:t>Celery</a:t>
            </a:r>
            <a:r>
              <a:rPr lang="en-GB" dirty="0"/>
              <a:t>, </a:t>
            </a:r>
            <a:r>
              <a:rPr lang="en-GB" b="1" dirty="0"/>
              <a:t>Crustaceans,</a:t>
            </a:r>
            <a:r>
              <a:rPr lang="en-GB" dirty="0"/>
              <a:t> </a:t>
            </a:r>
            <a:r>
              <a:rPr lang="en-GB" b="1" dirty="0"/>
              <a:t>Eggs </a:t>
            </a:r>
            <a:r>
              <a:rPr lang="en-GB" dirty="0"/>
              <a:t>and</a:t>
            </a:r>
            <a:r>
              <a:rPr lang="en-GB" b="1" dirty="0"/>
              <a:t> Fish</a:t>
            </a:r>
            <a:r>
              <a:rPr lang="en-GB" dirty="0"/>
              <a:t> for now.</a:t>
            </a:r>
          </a:p>
          <a:p>
            <a:endParaRPr lang="en-GB" dirty="0"/>
          </a:p>
        </p:txBody>
      </p:sp>
    </p:spTree>
    <p:extLst>
      <p:ext uri="{BB962C8B-B14F-4D97-AF65-F5344CB8AC3E}">
        <p14:creationId xmlns:p14="http://schemas.microsoft.com/office/powerpoint/2010/main" val="2505678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87FA3-5E38-49CE-8CD9-4F4949BBD478}"/>
              </a:ext>
            </a:extLst>
          </p:cNvPr>
          <p:cNvSpPr>
            <a:spLocks noGrp="1"/>
          </p:cNvSpPr>
          <p:nvPr>
            <p:ph type="title"/>
          </p:nvPr>
        </p:nvSpPr>
        <p:spPr/>
        <p:txBody>
          <a:bodyPr/>
          <a:lstStyle/>
          <a:p>
            <a:r>
              <a:rPr lang="en-GB" dirty="0"/>
              <a:t>Types of food allergy </a:t>
            </a:r>
            <a:r>
              <a:rPr lang="en-GB" dirty="0">
                <a:solidFill>
                  <a:srgbClr val="FF0000"/>
                </a:solidFill>
              </a:rPr>
              <a:t>3</a:t>
            </a:r>
          </a:p>
        </p:txBody>
      </p:sp>
      <p:sp>
        <p:nvSpPr>
          <p:cNvPr id="3" name="Content Placeholder 2">
            <a:extLst>
              <a:ext uri="{FF2B5EF4-FFF2-40B4-BE49-F238E27FC236}">
                <a16:creationId xmlns:a16="http://schemas.microsoft.com/office/drawing/2014/main" id="{2BF774BE-BDDF-400F-81F6-90B762252797}"/>
              </a:ext>
            </a:extLst>
          </p:cNvPr>
          <p:cNvSpPr>
            <a:spLocks noGrp="1"/>
          </p:cNvSpPr>
          <p:nvPr>
            <p:ph sz="half" idx="1"/>
          </p:nvPr>
        </p:nvSpPr>
        <p:spPr>
          <a:xfrm>
            <a:off x="457200" y="1600200"/>
            <a:ext cx="4258816" cy="4525963"/>
          </a:xfrm>
        </p:spPr>
        <p:txBody>
          <a:bodyPr/>
          <a:lstStyle/>
          <a:p>
            <a:pPr marL="0" indent="0">
              <a:buNone/>
            </a:pPr>
            <a:r>
              <a:rPr lang="en-GB" sz="2600" b="1" dirty="0"/>
              <a:t>Mixed </a:t>
            </a:r>
            <a:r>
              <a:rPr lang="en-GB" sz="2600" b="1" dirty="0" err="1"/>
              <a:t>IgE</a:t>
            </a:r>
            <a:r>
              <a:rPr lang="en-GB" sz="2600" b="1" dirty="0"/>
              <a:t> and Non-</a:t>
            </a:r>
            <a:r>
              <a:rPr lang="en-GB" sz="2600" b="1" dirty="0" err="1"/>
              <a:t>IgE</a:t>
            </a:r>
            <a:r>
              <a:rPr lang="en-GB" sz="2600" b="1" dirty="0"/>
              <a:t>-mediated food allergy</a:t>
            </a:r>
          </a:p>
          <a:p>
            <a:pPr marL="0" indent="0">
              <a:buNone/>
            </a:pPr>
            <a:endParaRPr lang="en-GB" sz="2600" b="1" dirty="0"/>
          </a:p>
          <a:p>
            <a:r>
              <a:rPr lang="en-GB" sz="2200" dirty="0"/>
              <a:t>Some people may experience symptoms from both types</a:t>
            </a:r>
          </a:p>
          <a:p>
            <a:r>
              <a:rPr lang="en-GB" sz="2200" dirty="0"/>
              <a:t>Atopic Dermatitis is an example</a:t>
            </a:r>
          </a:p>
        </p:txBody>
      </p:sp>
      <p:pic>
        <p:nvPicPr>
          <p:cNvPr id="5" name="Content Placeholder 4" descr="https://www.dermatologytimes.com/sites/default/files/%28WarutChinsai%C2%A9Shutterstock.com%29%20-%20Copy.jpg">
            <a:extLst>
              <a:ext uri="{FF2B5EF4-FFF2-40B4-BE49-F238E27FC236}">
                <a16:creationId xmlns:a16="http://schemas.microsoft.com/office/drawing/2014/main" id="{0F6F9E8E-4026-4607-8A39-15DD1C8DE4CF}"/>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l="7313" r="5274"/>
          <a:stretch/>
        </p:blipFill>
        <p:spPr bwMode="auto">
          <a:xfrm>
            <a:off x="4860032" y="2132856"/>
            <a:ext cx="4130151" cy="305293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591459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718B-0A48-427B-985C-677431EE7BB6}"/>
              </a:ext>
            </a:extLst>
          </p:cNvPr>
          <p:cNvSpPr>
            <a:spLocks noGrp="1"/>
          </p:cNvSpPr>
          <p:nvPr>
            <p:ph type="title"/>
          </p:nvPr>
        </p:nvSpPr>
        <p:spPr/>
        <p:txBody>
          <a:bodyPr/>
          <a:lstStyle/>
          <a:p>
            <a:r>
              <a:rPr lang="en-GB" dirty="0"/>
              <a:t>This list Jesus College uses</a:t>
            </a:r>
          </a:p>
        </p:txBody>
      </p:sp>
      <p:pic>
        <p:nvPicPr>
          <p:cNvPr id="4" name="Content Placeholder 3">
            <a:extLst>
              <a:ext uri="{FF2B5EF4-FFF2-40B4-BE49-F238E27FC236}">
                <a16:creationId xmlns:a16="http://schemas.microsoft.com/office/drawing/2014/main" id="{855F7E00-7E35-4650-8982-EEB56841BF76}"/>
              </a:ext>
            </a:extLst>
          </p:cNvPr>
          <p:cNvPicPr>
            <a:picLocks noGrp="1" noChangeAspect="1"/>
          </p:cNvPicPr>
          <p:nvPr>
            <p:ph idx="1"/>
          </p:nvPr>
        </p:nvPicPr>
        <p:blipFill>
          <a:blip r:embed="rId3"/>
          <a:stretch>
            <a:fillRect/>
          </a:stretch>
        </p:blipFill>
        <p:spPr>
          <a:xfrm>
            <a:off x="4572000" y="1412776"/>
            <a:ext cx="3761934" cy="4272482"/>
          </a:xfrm>
          <a:prstGeom prst="rect">
            <a:avLst/>
          </a:prstGeom>
        </p:spPr>
      </p:pic>
      <p:sp>
        <p:nvSpPr>
          <p:cNvPr id="5" name="Rectangle 4">
            <a:extLst>
              <a:ext uri="{FF2B5EF4-FFF2-40B4-BE49-F238E27FC236}">
                <a16:creationId xmlns:a16="http://schemas.microsoft.com/office/drawing/2014/main" id="{E434D8E6-2573-4A9D-BF0D-43D68EA3AC5F}"/>
              </a:ext>
            </a:extLst>
          </p:cNvPr>
          <p:cNvSpPr/>
          <p:nvPr/>
        </p:nvSpPr>
        <p:spPr>
          <a:xfrm>
            <a:off x="899592" y="1484784"/>
            <a:ext cx="3508321" cy="3539430"/>
          </a:xfrm>
          <a:prstGeom prst="rect">
            <a:avLst/>
          </a:prstGeom>
        </p:spPr>
        <p:txBody>
          <a:bodyPr wrap="square">
            <a:spAutoFit/>
          </a:bodyPr>
          <a:lstStyle/>
          <a:p>
            <a:r>
              <a:rPr lang="en-GB" sz="3200" dirty="0">
                <a:latin typeface="Century Gothic" panose="020B0502020202020204" pitchFamily="34" charset="0"/>
              </a:rPr>
              <a:t>If colleges have their own codes participants should use the one they are most familiar with.</a:t>
            </a:r>
          </a:p>
        </p:txBody>
      </p:sp>
    </p:spTree>
    <p:extLst>
      <p:ext uri="{BB962C8B-B14F-4D97-AF65-F5344CB8AC3E}">
        <p14:creationId xmlns:p14="http://schemas.microsoft.com/office/powerpoint/2010/main" val="363867507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B69F-CD0C-43A8-8C1B-F02120546B80}"/>
              </a:ext>
            </a:extLst>
          </p:cNvPr>
          <p:cNvSpPr>
            <a:spLocks noGrp="1"/>
          </p:cNvSpPr>
          <p:nvPr>
            <p:ph type="title"/>
          </p:nvPr>
        </p:nvSpPr>
        <p:spPr/>
        <p:txBody>
          <a:bodyPr/>
          <a:lstStyle/>
          <a:p>
            <a:r>
              <a:rPr lang="en-GB" dirty="0"/>
              <a:t>It Should look like this</a:t>
            </a:r>
          </a:p>
        </p:txBody>
      </p:sp>
      <p:pic>
        <p:nvPicPr>
          <p:cNvPr id="4" name="Picture 3">
            <a:extLst>
              <a:ext uri="{FF2B5EF4-FFF2-40B4-BE49-F238E27FC236}">
                <a16:creationId xmlns:a16="http://schemas.microsoft.com/office/drawing/2014/main" id="{0DA989F8-DB9A-43F8-B447-77CE623B4035}"/>
              </a:ext>
            </a:extLst>
          </p:cNvPr>
          <p:cNvPicPr>
            <a:picLocks noChangeAspect="1"/>
          </p:cNvPicPr>
          <p:nvPr/>
        </p:nvPicPr>
        <p:blipFill>
          <a:blip r:embed="rId3"/>
          <a:stretch>
            <a:fillRect/>
          </a:stretch>
        </p:blipFill>
        <p:spPr>
          <a:xfrm>
            <a:off x="1285852" y="836712"/>
            <a:ext cx="6085247" cy="6021288"/>
          </a:xfrm>
          <a:prstGeom prst="rect">
            <a:avLst/>
          </a:prstGeom>
        </p:spPr>
      </p:pic>
    </p:spTree>
    <p:extLst>
      <p:ext uri="{BB962C8B-B14F-4D97-AF65-F5344CB8AC3E}">
        <p14:creationId xmlns:p14="http://schemas.microsoft.com/office/powerpoint/2010/main" val="9611465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262AFA-8C38-4193-A08B-DAD9D33846E8}"/>
              </a:ext>
            </a:extLst>
          </p:cNvPr>
          <p:cNvSpPr>
            <a:spLocks noGrp="1"/>
          </p:cNvSpPr>
          <p:nvPr>
            <p:ph type="title"/>
          </p:nvPr>
        </p:nvSpPr>
        <p:spPr/>
        <p:txBody>
          <a:bodyPr/>
          <a:lstStyle/>
          <a:p>
            <a:r>
              <a:rPr lang="en-GB" dirty="0">
                <a:solidFill>
                  <a:srgbClr val="FF3399"/>
                </a:solidFill>
              </a:rPr>
              <a:t>5.</a:t>
            </a:r>
            <a:r>
              <a:rPr lang="en-GB" dirty="0"/>
              <a:t> Gluten</a:t>
            </a:r>
          </a:p>
        </p:txBody>
      </p:sp>
      <p:sp>
        <p:nvSpPr>
          <p:cNvPr id="3" name="Content Placeholder 2">
            <a:extLst>
              <a:ext uri="{FF2B5EF4-FFF2-40B4-BE49-F238E27FC236}">
                <a16:creationId xmlns:a16="http://schemas.microsoft.com/office/drawing/2014/main" id="{E77D3120-A7EB-4386-B63C-4E7F24F8E34F}"/>
              </a:ext>
            </a:extLst>
          </p:cNvPr>
          <p:cNvSpPr>
            <a:spLocks noGrp="1"/>
          </p:cNvSpPr>
          <p:nvPr>
            <p:ph sz="half" idx="1"/>
          </p:nvPr>
        </p:nvSpPr>
        <p:spPr>
          <a:xfrm>
            <a:off x="457201" y="1412776"/>
            <a:ext cx="4038600" cy="5040560"/>
          </a:xfrm>
        </p:spPr>
        <p:txBody>
          <a:bodyPr/>
          <a:lstStyle/>
          <a:p>
            <a:r>
              <a:rPr lang="en-GB" sz="2400" dirty="0"/>
              <a:t>Gluten is a cereal protein found in wheat, barley and rye</a:t>
            </a:r>
          </a:p>
          <a:p>
            <a:r>
              <a:rPr lang="en-GB" sz="2400" dirty="0"/>
              <a:t>Gluten allergy occurs in children as well as adults but is normally outgrown</a:t>
            </a:r>
          </a:p>
          <a:p>
            <a:r>
              <a:rPr lang="en-GB" sz="2400" dirty="0"/>
              <a:t>The reaction to wheat may not be an allergic one</a:t>
            </a:r>
          </a:p>
          <a:p>
            <a:r>
              <a:rPr lang="en-GB" sz="2400" dirty="0"/>
              <a:t>It could be an intolerance or Coeliac disease</a:t>
            </a:r>
          </a:p>
        </p:txBody>
      </p:sp>
      <p:pic>
        <p:nvPicPr>
          <p:cNvPr id="6" name="Content Placeholder 5" descr="A plate of food&#10;&#10;Description automatically generated">
            <a:extLst>
              <a:ext uri="{FF2B5EF4-FFF2-40B4-BE49-F238E27FC236}">
                <a16:creationId xmlns:a16="http://schemas.microsoft.com/office/drawing/2014/main" id="{6033B840-EA8E-49F9-A224-235B69EE220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648201" y="2060848"/>
            <a:ext cx="4203189" cy="2736304"/>
          </a:xfrm>
        </p:spPr>
      </p:pic>
    </p:spTree>
    <p:extLst>
      <p:ext uri="{BB962C8B-B14F-4D97-AF65-F5344CB8AC3E}">
        <p14:creationId xmlns:p14="http://schemas.microsoft.com/office/powerpoint/2010/main" val="13207829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EF11B-B90F-4350-9C85-6C13C0BE65F3}"/>
              </a:ext>
            </a:extLst>
          </p:cNvPr>
          <p:cNvSpPr>
            <a:spLocks noGrp="1"/>
          </p:cNvSpPr>
          <p:nvPr>
            <p:ph type="title"/>
          </p:nvPr>
        </p:nvSpPr>
        <p:spPr>
          <a:xfrm>
            <a:off x="1285852" y="0"/>
            <a:ext cx="7750644" cy="1143000"/>
          </a:xfrm>
        </p:spPr>
        <p:txBody>
          <a:bodyPr/>
          <a:lstStyle/>
          <a:p>
            <a:r>
              <a:rPr lang="en-GB" dirty="0">
                <a:solidFill>
                  <a:srgbClr val="FF3399"/>
                </a:solidFill>
              </a:rPr>
              <a:t>5.</a:t>
            </a:r>
            <a:r>
              <a:rPr lang="en-GB" dirty="0"/>
              <a:t> What to look for on the label</a:t>
            </a:r>
          </a:p>
        </p:txBody>
      </p:sp>
      <p:sp>
        <p:nvSpPr>
          <p:cNvPr id="3" name="Content Placeholder 2">
            <a:extLst>
              <a:ext uri="{FF2B5EF4-FFF2-40B4-BE49-F238E27FC236}">
                <a16:creationId xmlns:a16="http://schemas.microsoft.com/office/drawing/2014/main" id="{5C39D464-2818-4E50-8EA4-18D5C9C8ABC4}"/>
              </a:ext>
            </a:extLst>
          </p:cNvPr>
          <p:cNvSpPr>
            <a:spLocks noGrp="1"/>
          </p:cNvSpPr>
          <p:nvPr>
            <p:ph sz="half" idx="1"/>
          </p:nvPr>
        </p:nvSpPr>
        <p:spPr>
          <a:xfrm>
            <a:off x="457200" y="1166018"/>
            <a:ext cx="4038600" cy="5287318"/>
          </a:xfrm>
        </p:spPr>
        <p:txBody>
          <a:bodyPr/>
          <a:lstStyle/>
          <a:p>
            <a:r>
              <a:rPr lang="en-GB" sz="2400" dirty="0"/>
              <a:t>Wheat</a:t>
            </a:r>
          </a:p>
          <a:p>
            <a:r>
              <a:rPr lang="en-GB" sz="2400" dirty="0"/>
              <a:t>Durum wheat</a:t>
            </a:r>
          </a:p>
          <a:p>
            <a:r>
              <a:rPr lang="en-GB" sz="2400" dirty="0"/>
              <a:t>Semolina</a:t>
            </a:r>
          </a:p>
          <a:p>
            <a:r>
              <a:rPr lang="en-GB" sz="2400" dirty="0"/>
              <a:t>Spelt</a:t>
            </a:r>
          </a:p>
          <a:p>
            <a:r>
              <a:rPr lang="en-GB" sz="2400" dirty="0" err="1"/>
              <a:t>Kamut</a:t>
            </a:r>
            <a:endParaRPr lang="en-GB" sz="2400" dirty="0"/>
          </a:p>
          <a:p>
            <a:r>
              <a:rPr lang="en-GB" sz="2400" dirty="0"/>
              <a:t>Einkorn wheat</a:t>
            </a:r>
          </a:p>
          <a:p>
            <a:r>
              <a:rPr lang="en-GB" sz="2400" dirty="0"/>
              <a:t>Faro</a:t>
            </a:r>
          </a:p>
          <a:p>
            <a:r>
              <a:rPr lang="en-GB" sz="2400" dirty="0"/>
              <a:t>Barley</a:t>
            </a:r>
          </a:p>
          <a:p>
            <a:r>
              <a:rPr lang="en-GB" sz="2400" dirty="0"/>
              <a:t>Rye</a:t>
            </a:r>
          </a:p>
          <a:p>
            <a:r>
              <a:rPr lang="en-GB" sz="2400" dirty="0"/>
              <a:t>Oat</a:t>
            </a:r>
          </a:p>
          <a:p>
            <a:r>
              <a:rPr lang="en-GB" sz="2400" dirty="0"/>
              <a:t>Malt</a:t>
            </a:r>
          </a:p>
          <a:p>
            <a:r>
              <a:rPr lang="en-GB" sz="2400" dirty="0"/>
              <a:t>Couscous</a:t>
            </a:r>
          </a:p>
        </p:txBody>
      </p:sp>
      <p:pic>
        <p:nvPicPr>
          <p:cNvPr id="6" name="Content Placeholder 5">
            <a:extLst>
              <a:ext uri="{FF2B5EF4-FFF2-40B4-BE49-F238E27FC236}">
                <a16:creationId xmlns:a16="http://schemas.microsoft.com/office/drawing/2014/main" id="{15141E5B-F1CD-4F65-8A32-8F96CC29C8B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3230814" y="1572834"/>
            <a:ext cx="5474407" cy="3712332"/>
          </a:xfrm>
        </p:spPr>
      </p:pic>
    </p:spTree>
    <p:extLst>
      <p:ext uri="{BB962C8B-B14F-4D97-AF65-F5344CB8AC3E}">
        <p14:creationId xmlns:p14="http://schemas.microsoft.com/office/powerpoint/2010/main" val="39098484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9ADF9-8C9F-481A-9935-F2C03AC59C99}"/>
              </a:ext>
            </a:extLst>
          </p:cNvPr>
          <p:cNvSpPr>
            <a:spLocks noGrp="1"/>
          </p:cNvSpPr>
          <p:nvPr>
            <p:ph type="title"/>
          </p:nvPr>
        </p:nvSpPr>
        <p:spPr/>
        <p:txBody>
          <a:bodyPr/>
          <a:lstStyle/>
          <a:p>
            <a:r>
              <a:rPr lang="en-GB" dirty="0">
                <a:solidFill>
                  <a:srgbClr val="FF3399"/>
                </a:solidFill>
              </a:rPr>
              <a:t>6.</a:t>
            </a:r>
            <a:r>
              <a:rPr lang="en-GB" dirty="0"/>
              <a:t> Lupin</a:t>
            </a:r>
          </a:p>
        </p:txBody>
      </p:sp>
      <p:sp>
        <p:nvSpPr>
          <p:cNvPr id="3" name="Content Placeholder 2">
            <a:extLst>
              <a:ext uri="{FF2B5EF4-FFF2-40B4-BE49-F238E27FC236}">
                <a16:creationId xmlns:a16="http://schemas.microsoft.com/office/drawing/2014/main" id="{ED5C3F67-DF4C-4D08-A19E-72117497B363}"/>
              </a:ext>
            </a:extLst>
          </p:cNvPr>
          <p:cNvSpPr>
            <a:spLocks noGrp="1"/>
          </p:cNvSpPr>
          <p:nvPr>
            <p:ph sz="half" idx="1"/>
          </p:nvPr>
        </p:nvSpPr>
        <p:spPr>
          <a:xfrm>
            <a:off x="533400" y="1143000"/>
            <a:ext cx="4038600" cy="4525963"/>
          </a:xfrm>
        </p:spPr>
        <p:txBody>
          <a:bodyPr/>
          <a:lstStyle/>
          <a:p>
            <a:r>
              <a:rPr lang="en-GB" sz="2400" dirty="0"/>
              <a:t>Lupin is a garden flower</a:t>
            </a:r>
          </a:p>
          <a:p>
            <a:r>
              <a:rPr lang="en-GB" sz="2400" dirty="0"/>
              <a:t>Seeds from some varieties of lupin are cultivated as food</a:t>
            </a:r>
          </a:p>
          <a:p>
            <a:r>
              <a:rPr lang="en-GB" sz="2400" dirty="0"/>
              <a:t>They can be eaten whole</a:t>
            </a:r>
          </a:p>
          <a:p>
            <a:r>
              <a:rPr lang="en-GB" sz="2400" dirty="0"/>
              <a:t>Crushed they make lupin flour and used in:</a:t>
            </a:r>
          </a:p>
          <a:p>
            <a:pPr lvl="1"/>
            <a:r>
              <a:rPr lang="en-GB" sz="2000" dirty="0"/>
              <a:t>Baking </a:t>
            </a:r>
          </a:p>
          <a:p>
            <a:pPr lvl="1"/>
            <a:r>
              <a:rPr lang="en-GB" sz="2000" dirty="0"/>
              <a:t>Pancakes</a:t>
            </a:r>
          </a:p>
          <a:p>
            <a:pPr lvl="1"/>
            <a:r>
              <a:rPr lang="en-GB" sz="2000" dirty="0"/>
              <a:t>Pasta</a:t>
            </a:r>
          </a:p>
          <a:p>
            <a:r>
              <a:rPr lang="en-GB" sz="2400" dirty="0"/>
              <a:t>Some people with Lupin Allergy are also allergic to peanuts. </a:t>
            </a:r>
          </a:p>
        </p:txBody>
      </p:sp>
      <p:pic>
        <p:nvPicPr>
          <p:cNvPr id="6" name="Content Placeholder 5" descr="A close up of a logo&#10;&#10;Description automatically generated">
            <a:extLst>
              <a:ext uri="{FF2B5EF4-FFF2-40B4-BE49-F238E27FC236}">
                <a16:creationId xmlns:a16="http://schemas.microsoft.com/office/drawing/2014/main" id="{58B77F4C-4086-4369-AA56-56868C6A53B1}"/>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510" t="3500" r="16303" b="5200"/>
          <a:stretch/>
        </p:blipFill>
        <p:spPr>
          <a:xfrm>
            <a:off x="4860032" y="1171035"/>
            <a:ext cx="3600400" cy="5111282"/>
          </a:xfrm>
        </p:spPr>
      </p:pic>
    </p:spTree>
    <p:extLst>
      <p:ext uri="{BB962C8B-B14F-4D97-AF65-F5344CB8AC3E}">
        <p14:creationId xmlns:p14="http://schemas.microsoft.com/office/powerpoint/2010/main" val="7555266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D05C-871F-4D66-81BE-E51DCD4E4DE9}"/>
              </a:ext>
            </a:extLst>
          </p:cNvPr>
          <p:cNvSpPr>
            <a:spLocks noGrp="1"/>
          </p:cNvSpPr>
          <p:nvPr>
            <p:ph type="title"/>
          </p:nvPr>
        </p:nvSpPr>
        <p:spPr>
          <a:xfrm>
            <a:off x="1285852" y="0"/>
            <a:ext cx="7750644" cy="1143000"/>
          </a:xfrm>
        </p:spPr>
        <p:txBody>
          <a:bodyPr/>
          <a:lstStyle/>
          <a:p>
            <a:r>
              <a:rPr lang="en-GB" dirty="0">
                <a:solidFill>
                  <a:srgbClr val="FF3399"/>
                </a:solidFill>
              </a:rPr>
              <a:t>6. </a:t>
            </a:r>
            <a:r>
              <a:rPr lang="en-GB" dirty="0"/>
              <a:t>What to look for on the label</a:t>
            </a:r>
          </a:p>
        </p:txBody>
      </p:sp>
      <p:sp>
        <p:nvSpPr>
          <p:cNvPr id="3" name="Content Placeholder 2">
            <a:extLst>
              <a:ext uri="{FF2B5EF4-FFF2-40B4-BE49-F238E27FC236}">
                <a16:creationId xmlns:a16="http://schemas.microsoft.com/office/drawing/2014/main" id="{C596F476-7B05-4BA5-ACD2-29221F1DD024}"/>
              </a:ext>
            </a:extLst>
          </p:cNvPr>
          <p:cNvSpPr>
            <a:spLocks noGrp="1"/>
          </p:cNvSpPr>
          <p:nvPr>
            <p:ph sz="half" idx="1"/>
          </p:nvPr>
        </p:nvSpPr>
        <p:spPr/>
        <p:txBody>
          <a:bodyPr/>
          <a:lstStyle/>
          <a:p>
            <a:r>
              <a:rPr lang="fi-FI" dirty="0"/>
              <a:t>Lupine</a:t>
            </a:r>
          </a:p>
          <a:p>
            <a:r>
              <a:rPr lang="fi-FI" dirty="0"/>
              <a:t>Lupin flour</a:t>
            </a:r>
          </a:p>
          <a:p>
            <a:r>
              <a:rPr lang="fi-FI" dirty="0"/>
              <a:t>Lupin seed</a:t>
            </a:r>
          </a:p>
          <a:p>
            <a:r>
              <a:rPr lang="fi-FI" dirty="0"/>
              <a:t>Lupin bean</a:t>
            </a:r>
            <a:endParaRPr lang="en-GB" dirty="0"/>
          </a:p>
        </p:txBody>
      </p:sp>
      <p:pic>
        <p:nvPicPr>
          <p:cNvPr id="6" name="Content Placeholder 5" descr="A picture containing table, indoor, food&#10;&#10;Description automatically generated">
            <a:extLst>
              <a:ext uri="{FF2B5EF4-FFF2-40B4-BE49-F238E27FC236}">
                <a16:creationId xmlns:a16="http://schemas.microsoft.com/office/drawing/2014/main" id="{6312BBB2-F110-48A2-A73F-93444C4AC2AE}"/>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34056" y="1600200"/>
            <a:ext cx="3466887" cy="4525963"/>
          </a:xfrm>
        </p:spPr>
      </p:pic>
    </p:spTree>
    <p:extLst>
      <p:ext uri="{BB962C8B-B14F-4D97-AF65-F5344CB8AC3E}">
        <p14:creationId xmlns:p14="http://schemas.microsoft.com/office/powerpoint/2010/main" val="29446836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09EBB-D8E0-4A80-A3E8-0B0569BB0EDC}"/>
              </a:ext>
            </a:extLst>
          </p:cNvPr>
          <p:cNvSpPr>
            <a:spLocks noGrp="1"/>
          </p:cNvSpPr>
          <p:nvPr>
            <p:ph type="title"/>
          </p:nvPr>
        </p:nvSpPr>
        <p:spPr/>
        <p:txBody>
          <a:bodyPr/>
          <a:lstStyle/>
          <a:p>
            <a:r>
              <a:rPr lang="en-GB" dirty="0">
                <a:solidFill>
                  <a:srgbClr val="FF3399"/>
                </a:solidFill>
              </a:rPr>
              <a:t>7.</a:t>
            </a:r>
            <a:r>
              <a:rPr lang="en-GB" dirty="0"/>
              <a:t> Milk</a:t>
            </a:r>
          </a:p>
        </p:txBody>
      </p:sp>
      <p:sp>
        <p:nvSpPr>
          <p:cNvPr id="3" name="Content Placeholder 2">
            <a:extLst>
              <a:ext uri="{FF2B5EF4-FFF2-40B4-BE49-F238E27FC236}">
                <a16:creationId xmlns:a16="http://schemas.microsoft.com/office/drawing/2014/main" id="{3DC14E99-BE92-4717-8DB2-A487640BCADD}"/>
              </a:ext>
            </a:extLst>
          </p:cNvPr>
          <p:cNvSpPr>
            <a:spLocks noGrp="1"/>
          </p:cNvSpPr>
          <p:nvPr>
            <p:ph sz="half" idx="1"/>
          </p:nvPr>
        </p:nvSpPr>
        <p:spPr/>
        <p:txBody>
          <a:bodyPr/>
          <a:lstStyle/>
          <a:p>
            <a:r>
              <a:rPr lang="en-GB" sz="2400" dirty="0"/>
              <a:t>Milk allergy occurs when proteins in milk cause the immune system to mistakenly perceive them to be a threat. </a:t>
            </a:r>
          </a:p>
          <a:p>
            <a:r>
              <a:rPr lang="en-GB" sz="2400" dirty="0"/>
              <a:t>Milk allergy can occur in babies and children and generally ceases,</a:t>
            </a:r>
          </a:p>
          <a:p>
            <a:r>
              <a:rPr lang="en-GB" sz="2400" dirty="0"/>
              <a:t>Occasionally it persists into adulthood</a:t>
            </a:r>
          </a:p>
        </p:txBody>
      </p:sp>
      <p:pic>
        <p:nvPicPr>
          <p:cNvPr id="9" name="Content Placeholder 8" descr="A picture containing table, wall, indoor, cup&#10;&#10;Description automatically generated">
            <a:extLst>
              <a:ext uri="{FF2B5EF4-FFF2-40B4-BE49-F238E27FC236}">
                <a16:creationId xmlns:a16="http://schemas.microsoft.com/office/drawing/2014/main" id="{FC054245-B39D-4354-A156-B308E9B80B5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55975" y="1551656"/>
            <a:ext cx="4469631" cy="4469631"/>
          </a:xfrm>
        </p:spPr>
      </p:pic>
    </p:spTree>
    <p:extLst>
      <p:ext uri="{BB962C8B-B14F-4D97-AF65-F5344CB8AC3E}">
        <p14:creationId xmlns:p14="http://schemas.microsoft.com/office/powerpoint/2010/main" val="190721709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9928E-50DC-4EE8-8A72-721E0D06DF5B}"/>
              </a:ext>
            </a:extLst>
          </p:cNvPr>
          <p:cNvSpPr>
            <a:spLocks noGrp="1"/>
          </p:cNvSpPr>
          <p:nvPr>
            <p:ph type="title"/>
          </p:nvPr>
        </p:nvSpPr>
        <p:spPr>
          <a:xfrm>
            <a:off x="1285852" y="0"/>
            <a:ext cx="7750644" cy="1143000"/>
          </a:xfrm>
        </p:spPr>
        <p:txBody>
          <a:bodyPr/>
          <a:lstStyle/>
          <a:p>
            <a:r>
              <a:rPr lang="en-GB" dirty="0">
                <a:solidFill>
                  <a:srgbClr val="FF3399"/>
                </a:solidFill>
              </a:rPr>
              <a:t>7. </a:t>
            </a:r>
            <a:r>
              <a:rPr lang="en-GB" dirty="0"/>
              <a:t>What to look for on the label</a:t>
            </a:r>
          </a:p>
        </p:txBody>
      </p:sp>
      <p:sp>
        <p:nvSpPr>
          <p:cNvPr id="3" name="Content Placeholder 2">
            <a:extLst>
              <a:ext uri="{FF2B5EF4-FFF2-40B4-BE49-F238E27FC236}">
                <a16:creationId xmlns:a16="http://schemas.microsoft.com/office/drawing/2014/main" id="{ED999DDA-72D6-4D80-86A8-8AF0E1B69AB3}"/>
              </a:ext>
            </a:extLst>
          </p:cNvPr>
          <p:cNvSpPr>
            <a:spLocks noGrp="1"/>
          </p:cNvSpPr>
          <p:nvPr>
            <p:ph sz="half" idx="1"/>
          </p:nvPr>
        </p:nvSpPr>
        <p:spPr>
          <a:xfrm>
            <a:off x="457200" y="1143000"/>
            <a:ext cx="4038600" cy="4983163"/>
          </a:xfrm>
        </p:spPr>
        <p:txBody>
          <a:bodyPr/>
          <a:lstStyle/>
          <a:p>
            <a:r>
              <a:rPr lang="en-GB" sz="2200" dirty="0"/>
              <a:t>Milk</a:t>
            </a:r>
          </a:p>
          <a:p>
            <a:r>
              <a:rPr lang="en-GB" sz="2200" dirty="0"/>
              <a:t>Acidophilus milk</a:t>
            </a:r>
          </a:p>
          <a:p>
            <a:r>
              <a:rPr lang="en-GB" sz="2200" dirty="0"/>
              <a:t>Buttermilk</a:t>
            </a:r>
          </a:p>
          <a:p>
            <a:r>
              <a:rPr lang="en-GB" sz="2200" dirty="0"/>
              <a:t>Buttermilk blend</a:t>
            </a:r>
          </a:p>
          <a:p>
            <a:r>
              <a:rPr lang="en-GB" sz="2200" dirty="0"/>
              <a:t>Buttermilk solids</a:t>
            </a:r>
          </a:p>
          <a:p>
            <a:r>
              <a:rPr lang="en-GB" sz="2200" dirty="0"/>
              <a:t>Cultured milk</a:t>
            </a:r>
          </a:p>
          <a:p>
            <a:r>
              <a:rPr lang="en-GB" sz="2200" dirty="0"/>
              <a:t>Condensed milk</a:t>
            </a:r>
          </a:p>
          <a:p>
            <a:r>
              <a:rPr lang="en-GB" sz="2200" dirty="0"/>
              <a:t>Dried milk</a:t>
            </a:r>
          </a:p>
          <a:p>
            <a:r>
              <a:rPr lang="en-GB" sz="2200" dirty="0"/>
              <a:t>Dry milk solids (DMS)</a:t>
            </a:r>
          </a:p>
          <a:p>
            <a:r>
              <a:rPr lang="en-GB" sz="2200" dirty="0"/>
              <a:t>Evaporated milk</a:t>
            </a:r>
          </a:p>
          <a:p>
            <a:r>
              <a:rPr lang="en-GB" sz="2200" dirty="0"/>
              <a:t>Fat‐free milk</a:t>
            </a:r>
          </a:p>
          <a:p>
            <a:r>
              <a:rPr lang="en-GB" sz="2200" dirty="0"/>
              <a:t>Fully cream milk powder</a:t>
            </a:r>
          </a:p>
        </p:txBody>
      </p:sp>
      <p:sp>
        <p:nvSpPr>
          <p:cNvPr id="4" name="Content Placeholder 3">
            <a:extLst>
              <a:ext uri="{FF2B5EF4-FFF2-40B4-BE49-F238E27FC236}">
                <a16:creationId xmlns:a16="http://schemas.microsoft.com/office/drawing/2014/main" id="{AED076F9-996C-4ABC-AC0D-52F8937D7ABD}"/>
              </a:ext>
            </a:extLst>
          </p:cNvPr>
          <p:cNvSpPr>
            <a:spLocks noGrp="1"/>
          </p:cNvSpPr>
          <p:nvPr>
            <p:ph sz="half" idx="2"/>
          </p:nvPr>
        </p:nvSpPr>
        <p:spPr>
          <a:xfrm>
            <a:off x="4648200" y="1143000"/>
            <a:ext cx="4038600" cy="4983163"/>
          </a:xfrm>
        </p:spPr>
        <p:txBody>
          <a:bodyPr/>
          <a:lstStyle/>
          <a:p>
            <a:r>
              <a:rPr lang="en-GB" sz="2200" dirty="0"/>
              <a:t>Goat’s milk</a:t>
            </a:r>
          </a:p>
          <a:p>
            <a:r>
              <a:rPr lang="en-GB" sz="2200" dirty="0"/>
              <a:t>Lactose free milk</a:t>
            </a:r>
          </a:p>
          <a:p>
            <a:r>
              <a:rPr lang="en-GB" sz="2200" dirty="0"/>
              <a:t>low fat milk</a:t>
            </a:r>
          </a:p>
          <a:p>
            <a:r>
              <a:rPr lang="en-GB" sz="2200" dirty="0"/>
              <a:t>Malted milk</a:t>
            </a:r>
          </a:p>
          <a:p>
            <a:r>
              <a:rPr lang="en-GB" sz="2200" dirty="0"/>
              <a:t>Milk derivative</a:t>
            </a:r>
          </a:p>
          <a:p>
            <a:r>
              <a:rPr lang="en-GB" sz="2200" dirty="0"/>
              <a:t>Milk powder</a:t>
            </a:r>
          </a:p>
          <a:p>
            <a:r>
              <a:rPr lang="en-GB" sz="2200" dirty="0"/>
              <a:t>Milk protein</a:t>
            </a:r>
          </a:p>
          <a:p>
            <a:r>
              <a:rPr lang="en-GB" sz="2200" dirty="0"/>
              <a:t>Milk solids</a:t>
            </a:r>
          </a:p>
          <a:p>
            <a:r>
              <a:rPr lang="en-GB" sz="2200" dirty="0"/>
              <a:t>Milk solid pastes</a:t>
            </a:r>
          </a:p>
          <a:p>
            <a:r>
              <a:rPr lang="en-GB" sz="2200" dirty="0" err="1"/>
              <a:t>Nonfat</a:t>
            </a:r>
            <a:r>
              <a:rPr lang="en-GB" sz="2200" dirty="0"/>
              <a:t> dry milk</a:t>
            </a:r>
          </a:p>
          <a:p>
            <a:r>
              <a:rPr lang="en-GB" sz="2200" dirty="0" err="1"/>
              <a:t>Nonfat</a:t>
            </a:r>
            <a:r>
              <a:rPr lang="en-GB" sz="2200" dirty="0"/>
              <a:t> milk</a:t>
            </a:r>
          </a:p>
          <a:p>
            <a:r>
              <a:rPr lang="en-GB" sz="2200" dirty="0" err="1"/>
              <a:t>Nonfat</a:t>
            </a:r>
            <a:r>
              <a:rPr lang="en-GB" sz="2200" dirty="0"/>
              <a:t> milk solids</a:t>
            </a:r>
          </a:p>
          <a:p>
            <a:r>
              <a:rPr lang="en-GB" sz="2200" dirty="0"/>
              <a:t>Pasteurised milk,</a:t>
            </a:r>
            <a:r>
              <a:rPr lang="en-GB" dirty="0"/>
              <a:t> </a:t>
            </a:r>
            <a:endParaRPr lang="en-GB" sz="2200" dirty="0"/>
          </a:p>
          <a:p>
            <a:endParaRPr lang="en-GB" sz="2200" dirty="0"/>
          </a:p>
        </p:txBody>
      </p:sp>
    </p:spTree>
    <p:extLst>
      <p:ext uri="{BB962C8B-B14F-4D97-AF65-F5344CB8AC3E}">
        <p14:creationId xmlns:p14="http://schemas.microsoft.com/office/powerpoint/2010/main" val="128059193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87F86-EA94-4E8B-B7C4-A52978E60BAA}"/>
              </a:ext>
            </a:extLst>
          </p:cNvPr>
          <p:cNvSpPr>
            <a:spLocks noGrp="1"/>
          </p:cNvSpPr>
          <p:nvPr>
            <p:ph type="title"/>
          </p:nvPr>
        </p:nvSpPr>
        <p:spPr>
          <a:xfrm>
            <a:off x="1285852" y="0"/>
            <a:ext cx="7750644" cy="1143000"/>
          </a:xfrm>
        </p:spPr>
        <p:txBody>
          <a:bodyPr/>
          <a:lstStyle/>
          <a:p>
            <a:r>
              <a:rPr lang="en-GB" dirty="0">
                <a:solidFill>
                  <a:srgbClr val="FF3399"/>
                </a:solidFill>
              </a:rPr>
              <a:t>7. </a:t>
            </a:r>
            <a:r>
              <a:rPr lang="en-GB" dirty="0"/>
              <a:t>What to look for on the label</a:t>
            </a:r>
          </a:p>
        </p:txBody>
      </p:sp>
      <p:sp>
        <p:nvSpPr>
          <p:cNvPr id="3" name="Content Placeholder 2">
            <a:extLst>
              <a:ext uri="{FF2B5EF4-FFF2-40B4-BE49-F238E27FC236}">
                <a16:creationId xmlns:a16="http://schemas.microsoft.com/office/drawing/2014/main" id="{3BB39C3B-A187-4194-A84E-4F3020A1D388}"/>
              </a:ext>
            </a:extLst>
          </p:cNvPr>
          <p:cNvSpPr>
            <a:spLocks noGrp="1"/>
          </p:cNvSpPr>
          <p:nvPr>
            <p:ph sz="half" idx="1"/>
          </p:nvPr>
        </p:nvSpPr>
        <p:spPr>
          <a:xfrm>
            <a:off x="457200" y="1143000"/>
            <a:ext cx="4038600" cy="4983163"/>
          </a:xfrm>
        </p:spPr>
        <p:txBody>
          <a:bodyPr/>
          <a:lstStyle/>
          <a:p>
            <a:r>
              <a:rPr lang="en-GB" sz="2200" dirty="0"/>
              <a:t>Powdered milk</a:t>
            </a:r>
          </a:p>
          <a:p>
            <a:r>
              <a:rPr lang="en-GB" sz="2200" dirty="0"/>
              <a:t>Sheep’s milk</a:t>
            </a:r>
          </a:p>
          <a:p>
            <a:r>
              <a:rPr lang="en-GB" sz="2200" dirty="0"/>
              <a:t>Skim milk</a:t>
            </a:r>
          </a:p>
          <a:p>
            <a:r>
              <a:rPr lang="en-GB" sz="2200" dirty="0"/>
              <a:t>Skim milk powder</a:t>
            </a:r>
          </a:p>
          <a:p>
            <a:r>
              <a:rPr lang="en-GB" sz="2200" dirty="0"/>
              <a:t>Sour milk</a:t>
            </a:r>
          </a:p>
          <a:p>
            <a:r>
              <a:rPr lang="en-GB" sz="2200" dirty="0"/>
              <a:t>Sour milk solids</a:t>
            </a:r>
          </a:p>
          <a:p>
            <a:r>
              <a:rPr lang="en-GB" sz="2200" dirty="0"/>
              <a:t>Sweet cream buttermilk powder</a:t>
            </a:r>
          </a:p>
          <a:p>
            <a:r>
              <a:rPr lang="en-GB" sz="2200" dirty="0"/>
              <a:t>Sweetened condensed milk</a:t>
            </a:r>
          </a:p>
          <a:p>
            <a:r>
              <a:rPr lang="en-GB" sz="2200" dirty="0"/>
              <a:t>Sweetened condensed skim milk</a:t>
            </a:r>
          </a:p>
          <a:p>
            <a:r>
              <a:rPr lang="en-GB" sz="2200" dirty="0"/>
              <a:t>Whole milk</a:t>
            </a:r>
          </a:p>
          <a:p>
            <a:r>
              <a:rPr lang="en-GB" sz="2200" dirty="0"/>
              <a:t>1% milk</a:t>
            </a:r>
          </a:p>
        </p:txBody>
      </p:sp>
      <p:sp>
        <p:nvSpPr>
          <p:cNvPr id="4" name="Content Placeholder 3">
            <a:extLst>
              <a:ext uri="{FF2B5EF4-FFF2-40B4-BE49-F238E27FC236}">
                <a16:creationId xmlns:a16="http://schemas.microsoft.com/office/drawing/2014/main" id="{B9960530-9C7A-4166-9189-5FA294946FD4}"/>
              </a:ext>
            </a:extLst>
          </p:cNvPr>
          <p:cNvSpPr>
            <a:spLocks noGrp="1"/>
          </p:cNvSpPr>
          <p:nvPr>
            <p:ph sz="half" idx="2"/>
          </p:nvPr>
        </p:nvSpPr>
        <p:spPr>
          <a:xfrm>
            <a:off x="4648200" y="1143000"/>
            <a:ext cx="4038600" cy="4983163"/>
          </a:xfrm>
        </p:spPr>
        <p:txBody>
          <a:bodyPr/>
          <a:lstStyle/>
          <a:p>
            <a:r>
              <a:rPr lang="en-GB" sz="2200" dirty="0"/>
              <a:t>2% milk</a:t>
            </a:r>
          </a:p>
          <a:p>
            <a:r>
              <a:rPr lang="en-GB" sz="2200" dirty="0"/>
              <a:t>Butter</a:t>
            </a:r>
          </a:p>
          <a:p>
            <a:r>
              <a:rPr lang="en-GB" sz="2200" dirty="0"/>
              <a:t>Artificial butter</a:t>
            </a:r>
          </a:p>
          <a:p>
            <a:r>
              <a:rPr lang="en-GB" sz="2200" dirty="0"/>
              <a:t>Artificial butter flavour</a:t>
            </a:r>
          </a:p>
          <a:p>
            <a:r>
              <a:rPr lang="en-GB" sz="2200" dirty="0"/>
              <a:t>Butter extract</a:t>
            </a:r>
          </a:p>
          <a:p>
            <a:r>
              <a:rPr lang="en-GB" sz="2200" dirty="0"/>
              <a:t>Butter fat</a:t>
            </a:r>
          </a:p>
          <a:p>
            <a:r>
              <a:rPr lang="en-GB" sz="2200" dirty="0"/>
              <a:t>Butter Flavoured oil</a:t>
            </a:r>
          </a:p>
          <a:p>
            <a:r>
              <a:rPr lang="en-GB" sz="2200" dirty="0"/>
              <a:t>Butter solids</a:t>
            </a:r>
          </a:p>
          <a:p>
            <a:r>
              <a:rPr lang="en-GB" sz="2200" dirty="0"/>
              <a:t>Dairy butter</a:t>
            </a:r>
          </a:p>
          <a:p>
            <a:r>
              <a:rPr lang="en-GB" sz="2200" dirty="0"/>
              <a:t>Natural butter</a:t>
            </a:r>
          </a:p>
          <a:p>
            <a:r>
              <a:rPr lang="en-GB" sz="2200" dirty="0"/>
              <a:t>Natural butter flavour</a:t>
            </a:r>
          </a:p>
          <a:p>
            <a:r>
              <a:rPr lang="en-GB" sz="2200" dirty="0"/>
              <a:t>Whipped butter</a:t>
            </a:r>
          </a:p>
          <a:p>
            <a:r>
              <a:rPr lang="en-GB" sz="2200" dirty="0"/>
              <a:t>Casein &amp; caseinates</a:t>
            </a:r>
          </a:p>
        </p:txBody>
      </p:sp>
    </p:spTree>
    <p:extLst>
      <p:ext uri="{BB962C8B-B14F-4D97-AF65-F5344CB8AC3E}">
        <p14:creationId xmlns:p14="http://schemas.microsoft.com/office/powerpoint/2010/main" val="192922670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C22D-2C94-45CD-ABFF-140F69B3E673}"/>
              </a:ext>
            </a:extLst>
          </p:cNvPr>
          <p:cNvSpPr>
            <a:spLocks noGrp="1"/>
          </p:cNvSpPr>
          <p:nvPr>
            <p:ph type="title"/>
          </p:nvPr>
        </p:nvSpPr>
        <p:spPr>
          <a:xfrm>
            <a:off x="1285852" y="0"/>
            <a:ext cx="7750644" cy="1143000"/>
          </a:xfrm>
        </p:spPr>
        <p:txBody>
          <a:bodyPr/>
          <a:lstStyle/>
          <a:p>
            <a:r>
              <a:rPr lang="en-GB" dirty="0">
                <a:solidFill>
                  <a:srgbClr val="FF3399"/>
                </a:solidFill>
              </a:rPr>
              <a:t>7. </a:t>
            </a:r>
            <a:r>
              <a:rPr lang="en-GB" dirty="0"/>
              <a:t>What to look for on the label</a:t>
            </a:r>
          </a:p>
        </p:txBody>
      </p:sp>
      <p:sp>
        <p:nvSpPr>
          <p:cNvPr id="3" name="Content Placeholder 2">
            <a:extLst>
              <a:ext uri="{FF2B5EF4-FFF2-40B4-BE49-F238E27FC236}">
                <a16:creationId xmlns:a16="http://schemas.microsoft.com/office/drawing/2014/main" id="{A63C625B-F594-45A8-9776-D2180A5AAE43}"/>
              </a:ext>
            </a:extLst>
          </p:cNvPr>
          <p:cNvSpPr>
            <a:spLocks noGrp="1"/>
          </p:cNvSpPr>
          <p:nvPr>
            <p:ph sz="half" idx="1"/>
          </p:nvPr>
        </p:nvSpPr>
        <p:spPr>
          <a:xfrm>
            <a:off x="457200" y="1340768"/>
            <a:ext cx="4038600" cy="4968552"/>
          </a:xfrm>
        </p:spPr>
        <p:txBody>
          <a:bodyPr/>
          <a:lstStyle/>
          <a:p>
            <a:r>
              <a:rPr lang="en-GB" sz="2200" dirty="0"/>
              <a:t>Ammonium caseinate</a:t>
            </a:r>
          </a:p>
          <a:p>
            <a:r>
              <a:rPr lang="en-GB" sz="2200" dirty="0"/>
              <a:t>Calcium caseinate</a:t>
            </a:r>
          </a:p>
          <a:p>
            <a:r>
              <a:rPr lang="en-GB" sz="2200" dirty="0" err="1"/>
              <a:t>Hydrolyzed</a:t>
            </a:r>
            <a:r>
              <a:rPr lang="en-GB" sz="2200" dirty="0"/>
              <a:t> casein</a:t>
            </a:r>
          </a:p>
          <a:p>
            <a:r>
              <a:rPr lang="en-GB" sz="2200" dirty="0"/>
              <a:t>Iron caseinate</a:t>
            </a:r>
          </a:p>
          <a:p>
            <a:r>
              <a:rPr lang="en-GB" sz="2200" dirty="0"/>
              <a:t>Magnesium caseinate</a:t>
            </a:r>
          </a:p>
          <a:p>
            <a:r>
              <a:rPr lang="en-GB" sz="2200" dirty="0"/>
              <a:t>Potassium caseinate</a:t>
            </a:r>
          </a:p>
          <a:p>
            <a:r>
              <a:rPr lang="en-GB" sz="2200" dirty="0"/>
              <a:t>Sodium caseinate</a:t>
            </a:r>
          </a:p>
          <a:p>
            <a:r>
              <a:rPr lang="en-GB" sz="2200" dirty="0"/>
              <a:t>zinc caseinate</a:t>
            </a:r>
          </a:p>
          <a:p>
            <a:r>
              <a:rPr lang="en-GB" sz="2200" dirty="0"/>
              <a:t>Cheese – All Cheeses</a:t>
            </a:r>
          </a:p>
          <a:p>
            <a:r>
              <a:rPr lang="en-GB" sz="2200" dirty="0"/>
              <a:t>Cream</a:t>
            </a:r>
          </a:p>
          <a:p>
            <a:r>
              <a:rPr lang="en-GB" sz="2200" dirty="0"/>
              <a:t>Whipped Cream</a:t>
            </a:r>
          </a:p>
          <a:p>
            <a:r>
              <a:rPr lang="en-GB" sz="2200" dirty="0"/>
              <a:t>Curds</a:t>
            </a:r>
          </a:p>
          <a:p>
            <a:r>
              <a:rPr lang="en-GB" sz="2200" dirty="0"/>
              <a:t>etc</a:t>
            </a:r>
          </a:p>
          <a:p>
            <a:pPr marL="0" indent="0">
              <a:buNone/>
            </a:pPr>
            <a:endParaRPr lang="en-GB" sz="2200" dirty="0"/>
          </a:p>
        </p:txBody>
      </p:sp>
      <p:pic>
        <p:nvPicPr>
          <p:cNvPr id="9" name="Content Placeholder 4" descr="An 80-year-old man has been banned from every farm in Britain after being found guilty of outraging public decency by molesting cows.">
            <a:extLst>
              <a:ext uri="{FF2B5EF4-FFF2-40B4-BE49-F238E27FC236}">
                <a16:creationId xmlns:a16="http://schemas.microsoft.com/office/drawing/2014/main" id="{08CBF415-76C1-4662-A7A6-0EC3CF3CE78C}"/>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l="49691"/>
          <a:stretch/>
        </p:blipFill>
        <p:spPr bwMode="auto">
          <a:xfrm>
            <a:off x="4222304" y="1448780"/>
            <a:ext cx="4464496" cy="475252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19458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34998-CB90-42FB-AD28-CD41BF7F16FF}"/>
              </a:ext>
            </a:extLst>
          </p:cNvPr>
          <p:cNvSpPr>
            <a:spLocks noGrp="1"/>
          </p:cNvSpPr>
          <p:nvPr>
            <p:ph type="title"/>
          </p:nvPr>
        </p:nvSpPr>
        <p:spPr/>
        <p:txBody>
          <a:bodyPr/>
          <a:lstStyle/>
          <a:p>
            <a:r>
              <a:rPr lang="en-GB" dirty="0"/>
              <a:t>Food Allergies - to sum up</a:t>
            </a:r>
          </a:p>
        </p:txBody>
      </p:sp>
      <p:sp>
        <p:nvSpPr>
          <p:cNvPr id="3" name="Content Placeholder 2">
            <a:extLst>
              <a:ext uri="{FF2B5EF4-FFF2-40B4-BE49-F238E27FC236}">
                <a16:creationId xmlns:a16="http://schemas.microsoft.com/office/drawing/2014/main" id="{AE5E0709-F76D-4078-9DF6-B2918B289916}"/>
              </a:ext>
            </a:extLst>
          </p:cNvPr>
          <p:cNvSpPr>
            <a:spLocks noGrp="1"/>
          </p:cNvSpPr>
          <p:nvPr>
            <p:ph sz="half" idx="1"/>
          </p:nvPr>
        </p:nvSpPr>
        <p:spPr>
          <a:xfrm>
            <a:off x="492198" y="1175813"/>
            <a:ext cx="4038600" cy="4857403"/>
          </a:xfrm>
        </p:spPr>
        <p:txBody>
          <a:bodyPr/>
          <a:lstStyle/>
          <a:p>
            <a:r>
              <a:rPr lang="en-GB" sz="2200" dirty="0"/>
              <a:t>Caused by the Immune System</a:t>
            </a:r>
          </a:p>
          <a:p>
            <a:r>
              <a:rPr lang="en-GB" sz="2200" dirty="0"/>
              <a:t>Sees the protein component of a food as a threat</a:t>
            </a:r>
          </a:p>
          <a:p>
            <a:r>
              <a:rPr lang="en-GB" sz="2200" dirty="0"/>
              <a:t>Often a very quick response</a:t>
            </a:r>
          </a:p>
          <a:p>
            <a:r>
              <a:rPr lang="en-GB" sz="2200" dirty="0"/>
              <a:t>Gut related symptoms may take several hours to develop</a:t>
            </a:r>
          </a:p>
        </p:txBody>
      </p:sp>
      <p:sp>
        <p:nvSpPr>
          <p:cNvPr id="4" name="Content Placeholder 3">
            <a:extLst>
              <a:ext uri="{FF2B5EF4-FFF2-40B4-BE49-F238E27FC236}">
                <a16:creationId xmlns:a16="http://schemas.microsoft.com/office/drawing/2014/main" id="{AAAEB3CD-4199-4974-9705-E63A48A7F199}"/>
              </a:ext>
            </a:extLst>
          </p:cNvPr>
          <p:cNvSpPr>
            <a:spLocks noGrp="1"/>
          </p:cNvSpPr>
          <p:nvPr>
            <p:ph sz="half" idx="2"/>
          </p:nvPr>
        </p:nvSpPr>
        <p:spPr>
          <a:xfrm>
            <a:off x="4530798" y="1127272"/>
            <a:ext cx="4244280" cy="5544616"/>
          </a:xfrm>
        </p:spPr>
        <p:txBody>
          <a:bodyPr/>
          <a:lstStyle/>
          <a:p>
            <a:r>
              <a:rPr lang="en-GB" sz="2200" dirty="0"/>
              <a:t>Children under 5 most likely to develop allergies</a:t>
            </a:r>
          </a:p>
          <a:p>
            <a:r>
              <a:rPr lang="en-GB" sz="2200" dirty="0"/>
              <a:t>85% of what they react to are:</a:t>
            </a:r>
          </a:p>
          <a:p>
            <a:pPr lvl="1"/>
            <a:r>
              <a:rPr lang="en-GB" sz="2000" dirty="0"/>
              <a:t>Cow’s Milk</a:t>
            </a:r>
          </a:p>
          <a:p>
            <a:pPr lvl="1"/>
            <a:r>
              <a:rPr lang="en-GB" sz="2000" dirty="0"/>
              <a:t>Eggs</a:t>
            </a:r>
          </a:p>
          <a:p>
            <a:pPr lvl="1"/>
            <a:r>
              <a:rPr lang="en-GB" sz="2000" dirty="0"/>
              <a:t>Peanuts</a:t>
            </a:r>
          </a:p>
          <a:p>
            <a:pPr lvl="1"/>
            <a:r>
              <a:rPr lang="en-GB" sz="2000" dirty="0"/>
              <a:t>Tree Nuts</a:t>
            </a:r>
          </a:p>
          <a:p>
            <a:pPr lvl="1"/>
            <a:r>
              <a:rPr lang="en-GB" sz="2000" dirty="0"/>
              <a:t>Soy </a:t>
            </a:r>
          </a:p>
          <a:p>
            <a:pPr lvl="1"/>
            <a:r>
              <a:rPr lang="en-GB" sz="2000" dirty="0"/>
              <a:t>Wheat</a:t>
            </a:r>
          </a:p>
          <a:p>
            <a:pPr lvl="1"/>
            <a:r>
              <a:rPr lang="en-GB" sz="2000" dirty="0"/>
              <a:t>Fish</a:t>
            </a:r>
          </a:p>
          <a:p>
            <a:r>
              <a:rPr lang="en-GB" sz="2200" dirty="0"/>
              <a:t>Allergies to </a:t>
            </a:r>
            <a:r>
              <a:rPr lang="en-GB" sz="2200" b="1" dirty="0"/>
              <a:t>Nuts</a:t>
            </a:r>
            <a:r>
              <a:rPr lang="en-GB" sz="2200" dirty="0"/>
              <a:t> and </a:t>
            </a:r>
            <a:r>
              <a:rPr lang="en-GB" sz="2200" b="1" dirty="0"/>
              <a:t>Seafood</a:t>
            </a:r>
            <a:r>
              <a:rPr lang="en-GB" sz="2200" dirty="0"/>
              <a:t> produce the most severe reactions</a:t>
            </a:r>
          </a:p>
          <a:p>
            <a:r>
              <a:rPr lang="en-GB" sz="2200" dirty="0"/>
              <a:t>Usually persisting for life</a:t>
            </a:r>
          </a:p>
        </p:txBody>
      </p:sp>
    </p:spTree>
    <p:extLst>
      <p:ext uri="{BB962C8B-B14F-4D97-AF65-F5344CB8AC3E}">
        <p14:creationId xmlns:p14="http://schemas.microsoft.com/office/powerpoint/2010/main" val="16220402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37A36-2F7A-436F-ADEF-E0ED1C72F8F1}"/>
              </a:ext>
            </a:extLst>
          </p:cNvPr>
          <p:cNvSpPr>
            <a:spLocks noGrp="1"/>
          </p:cNvSpPr>
          <p:nvPr>
            <p:ph type="title"/>
          </p:nvPr>
        </p:nvSpPr>
        <p:spPr/>
        <p:txBody>
          <a:bodyPr/>
          <a:lstStyle/>
          <a:p>
            <a:r>
              <a:rPr lang="en-GB" dirty="0">
                <a:solidFill>
                  <a:srgbClr val="FF3399"/>
                </a:solidFill>
              </a:rPr>
              <a:t>8.</a:t>
            </a:r>
            <a:r>
              <a:rPr lang="en-GB" dirty="0"/>
              <a:t> Molluscs</a:t>
            </a:r>
          </a:p>
        </p:txBody>
      </p:sp>
      <p:sp>
        <p:nvSpPr>
          <p:cNvPr id="3" name="Content Placeholder 2">
            <a:extLst>
              <a:ext uri="{FF2B5EF4-FFF2-40B4-BE49-F238E27FC236}">
                <a16:creationId xmlns:a16="http://schemas.microsoft.com/office/drawing/2014/main" id="{CC00C780-10E0-44C5-A034-660CF12A47E4}"/>
              </a:ext>
            </a:extLst>
          </p:cNvPr>
          <p:cNvSpPr>
            <a:spLocks noGrp="1"/>
          </p:cNvSpPr>
          <p:nvPr>
            <p:ph sz="half" idx="1"/>
          </p:nvPr>
        </p:nvSpPr>
        <p:spPr/>
        <p:txBody>
          <a:bodyPr/>
          <a:lstStyle/>
          <a:p>
            <a:r>
              <a:rPr lang="en-GB" sz="2400" dirty="0"/>
              <a:t>Molluscs include mussels, oysters, squid and octopus</a:t>
            </a:r>
          </a:p>
          <a:p>
            <a:pPr marL="0" indent="0">
              <a:buNone/>
            </a:pPr>
            <a:endParaRPr lang="en-GB" sz="800" dirty="0"/>
          </a:p>
          <a:p>
            <a:r>
              <a:rPr lang="en-GB" sz="2400" dirty="0"/>
              <a:t>Mollusc allergy symptoms can be quite severe</a:t>
            </a:r>
          </a:p>
          <a:p>
            <a:pPr marL="0" indent="0">
              <a:buNone/>
            </a:pPr>
            <a:endParaRPr lang="en-GB" sz="800" dirty="0"/>
          </a:p>
          <a:p>
            <a:r>
              <a:rPr lang="en-GB" sz="2400" dirty="0"/>
              <a:t>There is always high risk of cross contamination as they move through the supply chain</a:t>
            </a:r>
          </a:p>
        </p:txBody>
      </p:sp>
      <p:pic>
        <p:nvPicPr>
          <p:cNvPr id="6" name="Content Placeholder 5" descr="A picture containing animal, mollusk, invertebrate, table&#10;&#10;Description automatically generated">
            <a:extLst>
              <a:ext uri="{FF2B5EF4-FFF2-40B4-BE49-F238E27FC236}">
                <a16:creationId xmlns:a16="http://schemas.microsoft.com/office/drawing/2014/main" id="{DB4038F9-F936-4AA0-91FD-1DAAA57B126B}"/>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2" y="1988840"/>
            <a:ext cx="4038600" cy="3382327"/>
          </a:xfrm>
        </p:spPr>
      </p:pic>
    </p:spTree>
    <p:extLst>
      <p:ext uri="{BB962C8B-B14F-4D97-AF65-F5344CB8AC3E}">
        <p14:creationId xmlns:p14="http://schemas.microsoft.com/office/powerpoint/2010/main" val="24525835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8BC7-8633-473C-9625-FA0636BB34B0}"/>
              </a:ext>
            </a:extLst>
          </p:cNvPr>
          <p:cNvSpPr>
            <a:spLocks noGrp="1"/>
          </p:cNvSpPr>
          <p:nvPr>
            <p:ph type="title"/>
          </p:nvPr>
        </p:nvSpPr>
        <p:spPr>
          <a:xfrm>
            <a:off x="1285852" y="0"/>
            <a:ext cx="7750644" cy="1143000"/>
          </a:xfrm>
        </p:spPr>
        <p:txBody>
          <a:bodyPr/>
          <a:lstStyle/>
          <a:p>
            <a:r>
              <a:rPr lang="en-GB" dirty="0">
                <a:solidFill>
                  <a:srgbClr val="FF3399"/>
                </a:solidFill>
              </a:rPr>
              <a:t>8.</a:t>
            </a:r>
            <a:r>
              <a:rPr lang="en-GB" dirty="0"/>
              <a:t> What to look for on the label</a:t>
            </a:r>
          </a:p>
        </p:txBody>
      </p:sp>
      <p:sp>
        <p:nvSpPr>
          <p:cNvPr id="3" name="Content Placeholder 2">
            <a:extLst>
              <a:ext uri="{FF2B5EF4-FFF2-40B4-BE49-F238E27FC236}">
                <a16:creationId xmlns:a16="http://schemas.microsoft.com/office/drawing/2014/main" id="{42D579AC-7793-473A-B770-C86FD9ABDEEF}"/>
              </a:ext>
            </a:extLst>
          </p:cNvPr>
          <p:cNvSpPr>
            <a:spLocks noGrp="1"/>
          </p:cNvSpPr>
          <p:nvPr>
            <p:ph sz="half" idx="1"/>
          </p:nvPr>
        </p:nvSpPr>
        <p:spPr/>
        <p:txBody>
          <a:bodyPr/>
          <a:lstStyle/>
          <a:p>
            <a:r>
              <a:rPr lang="en-GB" sz="2400" dirty="0"/>
              <a:t>Snails</a:t>
            </a:r>
          </a:p>
          <a:p>
            <a:r>
              <a:rPr lang="en-GB" sz="2400" dirty="0"/>
              <a:t>Squid</a:t>
            </a:r>
          </a:p>
          <a:p>
            <a:r>
              <a:rPr lang="en-GB" sz="2400" dirty="0"/>
              <a:t>Scallops</a:t>
            </a:r>
          </a:p>
          <a:p>
            <a:r>
              <a:rPr lang="en-GB" sz="2400" dirty="0"/>
              <a:t>Mussels</a:t>
            </a:r>
          </a:p>
          <a:p>
            <a:r>
              <a:rPr lang="en-GB" sz="2400" dirty="0"/>
              <a:t>Clams</a:t>
            </a:r>
          </a:p>
          <a:p>
            <a:r>
              <a:rPr lang="en-GB" sz="2400" dirty="0"/>
              <a:t>Cockles</a:t>
            </a:r>
          </a:p>
          <a:p>
            <a:r>
              <a:rPr lang="en-GB" sz="2400" dirty="0"/>
              <a:t>Abalone</a:t>
            </a:r>
          </a:p>
          <a:p>
            <a:r>
              <a:rPr lang="en-GB" sz="2400" dirty="0"/>
              <a:t>Mussels</a:t>
            </a:r>
          </a:p>
          <a:p>
            <a:r>
              <a:rPr lang="en-GB" sz="2400" dirty="0"/>
              <a:t>Octopus</a:t>
            </a:r>
          </a:p>
          <a:p>
            <a:r>
              <a:rPr lang="en-GB" sz="2400" dirty="0"/>
              <a:t>Oysters</a:t>
            </a:r>
          </a:p>
          <a:p>
            <a:r>
              <a:rPr lang="en-GB" sz="2400" dirty="0"/>
              <a:t>Whelks</a:t>
            </a:r>
          </a:p>
        </p:txBody>
      </p:sp>
      <p:pic>
        <p:nvPicPr>
          <p:cNvPr id="6" name="Content Placeholder 5" descr="A sign above a store&#10;&#10;Description automatically generated">
            <a:extLst>
              <a:ext uri="{FF2B5EF4-FFF2-40B4-BE49-F238E27FC236}">
                <a16:creationId xmlns:a16="http://schemas.microsoft.com/office/drawing/2014/main" id="{0DCEE5BB-F168-4ED5-A03F-5F19A55B143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 b="4539"/>
          <a:stretch/>
        </p:blipFill>
        <p:spPr>
          <a:xfrm>
            <a:off x="2915816" y="1700809"/>
            <a:ext cx="5995223" cy="4320480"/>
          </a:xfrm>
        </p:spPr>
      </p:pic>
    </p:spTree>
    <p:extLst>
      <p:ext uri="{BB962C8B-B14F-4D97-AF65-F5344CB8AC3E}">
        <p14:creationId xmlns:p14="http://schemas.microsoft.com/office/powerpoint/2010/main" val="144020656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1AFD8-5AC9-49BB-BB40-BB6AC18F7D8D}"/>
              </a:ext>
            </a:extLst>
          </p:cNvPr>
          <p:cNvSpPr>
            <a:spLocks noGrp="1"/>
          </p:cNvSpPr>
          <p:nvPr>
            <p:ph type="title"/>
          </p:nvPr>
        </p:nvSpPr>
        <p:spPr/>
        <p:txBody>
          <a:bodyPr/>
          <a:lstStyle/>
          <a:p>
            <a:r>
              <a:rPr lang="en-GB" dirty="0">
                <a:solidFill>
                  <a:srgbClr val="FF3399"/>
                </a:solidFill>
              </a:rPr>
              <a:t>9.</a:t>
            </a:r>
            <a:r>
              <a:rPr lang="en-GB" dirty="0"/>
              <a:t> Mustard</a:t>
            </a:r>
          </a:p>
        </p:txBody>
      </p:sp>
      <p:sp>
        <p:nvSpPr>
          <p:cNvPr id="3" name="Content Placeholder 2">
            <a:extLst>
              <a:ext uri="{FF2B5EF4-FFF2-40B4-BE49-F238E27FC236}">
                <a16:creationId xmlns:a16="http://schemas.microsoft.com/office/drawing/2014/main" id="{CDD95D82-849D-4B26-857B-57B106B5DCD0}"/>
              </a:ext>
            </a:extLst>
          </p:cNvPr>
          <p:cNvSpPr>
            <a:spLocks noGrp="1"/>
          </p:cNvSpPr>
          <p:nvPr>
            <p:ph sz="half" idx="1"/>
          </p:nvPr>
        </p:nvSpPr>
        <p:spPr/>
        <p:txBody>
          <a:bodyPr/>
          <a:lstStyle/>
          <a:p>
            <a:r>
              <a:rPr lang="en-GB" sz="2400" dirty="0"/>
              <a:t>Mustard allergy is likely to cause reactions from foods made from the mustard plant</a:t>
            </a:r>
          </a:p>
          <a:p>
            <a:r>
              <a:rPr lang="en-GB" sz="2400" dirty="0"/>
              <a:t>This plant including the leaves, seeds and flowers</a:t>
            </a:r>
          </a:p>
          <a:p>
            <a:r>
              <a:rPr lang="en-GB" sz="2400" dirty="0"/>
              <a:t>Mustard based oil</a:t>
            </a:r>
          </a:p>
          <a:p>
            <a:r>
              <a:rPr lang="en-GB" sz="2400" dirty="0"/>
              <a:t>Foods that incorporate any of these.</a:t>
            </a:r>
          </a:p>
        </p:txBody>
      </p:sp>
      <p:pic>
        <p:nvPicPr>
          <p:cNvPr id="6" name="Content Placeholder 5" descr="A picture containing indoor, table, sitting&#10;&#10;Description automatically generated">
            <a:extLst>
              <a:ext uri="{FF2B5EF4-FFF2-40B4-BE49-F238E27FC236}">
                <a16:creationId xmlns:a16="http://schemas.microsoft.com/office/drawing/2014/main" id="{70DAF715-BC29-4F4F-B02C-BE6ED613AF3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0583" y="1600200"/>
            <a:ext cx="4105397" cy="4105397"/>
          </a:xfrm>
        </p:spPr>
      </p:pic>
    </p:spTree>
    <p:extLst>
      <p:ext uri="{BB962C8B-B14F-4D97-AF65-F5344CB8AC3E}">
        <p14:creationId xmlns:p14="http://schemas.microsoft.com/office/powerpoint/2010/main" val="353957011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DA04-9D58-4E1B-A513-5A0B47FF06E4}"/>
              </a:ext>
            </a:extLst>
          </p:cNvPr>
          <p:cNvSpPr>
            <a:spLocks noGrp="1"/>
          </p:cNvSpPr>
          <p:nvPr>
            <p:ph type="title"/>
          </p:nvPr>
        </p:nvSpPr>
        <p:spPr>
          <a:xfrm>
            <a:off x="1285852" y="0"/>
            <a:ext cx="7750644" cy="1143000"/>
          </a:xfrm>
        </p:spPr>
        <p:txBody>
          <a:bodyPr/>
          <a:lstStyle/>
          <a:p>
            <a:r>
              <a:rPr lang="en-GB" dirty="0">
                <a:solidFill>
                  <a:srgbClr val="FF3399"/>
                </a:solidFill>
              </a:rPr>
              <a:t>9.</a:t>
            </a:r>
            <a:r>
              <a:rPr lang="en-GB" dirty="0"/>
              <a:t> What to look for on the label</a:t>
            </a:r>
          </a:p>
        </p:txBody>
      </p:sp>
      <p:sp>
        <p:nvSpPr>
          <p:cNvPr id="3" name="Content Placeholder 2">
            <a:extLst>
              <a:ext uri="{FF2B5EF4-FFF2-40B4-BE49-F238E27FC236}">
                <a16:creationId xmlns:a16="http://schemas.microsoft.com/office/drawing/2014/main" id="{C1876B65-FEC7-4700-9D6F-A1708A38D956}"/>
              </a:ext>
            </a:extLst>
          </p:cNvPr>
          <p:cNvSpPr>
            <a:spLocks noGrp="1"/>
          </p:cNvSpPr>
          <p:nvPr>
            <p:ph sz="half" idx="1"/>
          </p:nvPr>
        </p:nvSpPr>
        <p:spPr/>
        <p:txBody>
          <a:bodyPr/>
          <a:lstStyle/>
          <a:p>
            <a:r>
              <a:rPr lang="en-GB" dirty="0"/>
              <a:t>Mustard powder</a:t>
            </a:r>
          </a:p>
          <a:p>
            <a:r>
              <a:rPr lang="en-GB" dirty="0"/>
              <a:t>Mustard seeds</a:t>
            </a:r>
          </a:p>
          <a:p>
            <a:r>
              <a:rPr lang="en-GB" dirty="0"/>
              <a:t>Mustard flour</a:t>
            </a:r>
          </a:p>
          <a:p>
            <a:r>
              <a:rPr lang="en-GB" dirty="0"/>
              <a:t>Mustard leaves</a:t>
            </a:r>
          </a:p>
          <a:p>
            <a:r>
              <a:rPr lang="en-GB" dirty="0"/>
              <a:t>Mustard oil</a:t>
            </a:r>
          </a:p>
          <a:p>
            <a:r>
              <a:rPr lang="en-GB" dirty="0"/>
              <a:t>Sprouted mustard seeds</a:t>
            </a:r>
          </a:p>
        </p:txBody>
      </p:sp>
      <p:pic>
        <p:nvPicPr>
          <p:cNvPr id="6" name="Content Placeholder 5">
            <a:extLst>
              <a:ext uri="{FF2B5EF4-FFF2-40B4-BE49-F238E27FC236}">
                <a16:creationId xmlns:a16="http://schemas.microsoft.com/office/drawing/2014/main" id="{51C9688B-2AEC-43B4-9E48-A663E4FCCEB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510" r="16303" b="5478"/>
          <a:stretch/>
        </p:blipFill>
        <p:spPr>
          <a:xfrm>
            <a:off x="4516630" y="836712"/>
            <a:ext cx="3888432" cy="5726051"/>
          </a:xfrm>
        </p:spPr>
      </p:pic>
    </p:spTree>
    <p:extLst>
      <p:ext uri="{BB962C8B-B14F-4D97-AF65-F5344CB8AC3E}">
        <p14:creationId xmlns:p14="http://schemas.microsoft.com/office/powerpoint/2010/main" val="388820293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4AE24-5A18-44CB-9C0E-A36A7386D176}"/>
              </a:ext>
            </a:extLst>
          </p:cNvPr>
          <p:cNvSpPr>
            <a:spLocks noGrp="1"/>
          </p:cNvSpPr>
          <p:nvPr>
            <p:ph type="title"/>
          </p:nvPr>
        </p:nvSpPr>
        <p:spPr/>
        <p:txBody>
          <a:bodyPr/>
          <a:lstStyle/>
          <a:p>
            <a:r>
              <a:rPr lang="en-GB" dirty="0">
                <a:solidFill>
                  <a:srgbClr val="FF3399"/>
                </a:solidFill>
              </a:rPr>
              <a:t>10.</a:t>
            </a:r>
            <a:r>
              <a:rPr lang="en-GB" dirty="0"/>
              <a:t> Peanuts</a:t>
            </a:r>
          </a:p>
        </p:txBody>
      </p:sp>
      <p:sp>
        <p:nvSpPr>
          <p:cNvPr id="3" name="Content Placeholder 2">
            <a:extLst>
              <a:ext uri="{FF2B5EF4-FFF2-40B4-BE49-F238E27FC236}">
                <a16:creationId xmlns:a16="http://schemas.microsoft.com/office/drawing/2014/main" id="{95CD5D44-21D9-4B48-A747-F961708EF9FE}"/>
              </a:ext>
            </a:extLst>
          </p:cNvPr>
          <p:cNvSpPr>
            <a:spLocks noGrp="1"/>
          </p:cNvSpPr>
          <p:nvPr>
            <p:ph sz="half" idx="1"/>
          </p:nvPr>
        </p:nvSpPr>
        <p:spPr>
          <a:xfrm>
            <a:off x="457200" y="1143000"/>
            <a:ext cx="4330824" cy="4525963"/>
          </a:xfrm>
        </p:spPr>
        <p:txBody>
          <a:bodyPr/>
          <a:lstStyle/>
          <a:p>
            <a:r>
              <a:rPr lang="en-GB" sz="2400" dirty="0"/>
              <a:t>Peanuts are related to foods such as peas, beans and lentils</a:t>
            </a:r>
          </a:p>
          <a:p>
            <a:r>
              <a:rPr lang="en-GB" sz="2400" dirty="0"/>
              <a:t>Peanut Allergy symptoms are normally mild</a:t>
            </a:r>
          </a:p>
          <a:p>
            <a:r>
              <a:rPr lang="en-GB" sz="2400" dirty="0"/>
              <a:t>Extreme cases sometimes occur</a:t>
            </a:r>
          </a:p>
          <a:p>
            <a:r>
              <a:rPr lang="en-GB" sz="2400" dirty="0"/>
              <a:t>Symptoms include:</a:t>
            </a:r>
          </a:p>
          <a:p>
            <a:pPr lvl="1"/>
            <a:r>
              <a:rPr lang="en-GB" sz="2000" dirty="0"/>
              <a:t>wheezing, </a:t>
            </a:r>
          </a:p>
          <a:p>
            <a:pPr lvl="1"/>
            <a:r>
              <a:rPr lang="en-GB" sz="2000" dirty="0"/>
              <a:t>swelling in the throat</a:t>
            </a:r>
          </a:p>
          <a:p>
            <a:pPr lvl="1"/>
            <a:r>
              <a:rPr lang="en-GB" sz="2000" dirty="0"/>
              <a:t>anaphylactic shock,</a:t>
            </a:r>
          </a:p>
          <a:p>
            <a:r>
              <a:rPr lang="en-GB" sz="2400" dirty="0"/>
              <a:t>Although fatal symptoms rarely occur</a:t>
            </a:r>
          </a:p>
        </p:txBody>
      </p:sp>
      <p:pic>
        <p:nvPicPr>
          <p:cNvPr id="6" name="Content Placeholder 5" descr="A picture containing indoor&#10;&#10;Description automatically generated">
            <a:extLst>
              <a:ext uri="{FF2B5EF4-FFF2-40B4-BE49-F238E27FC236}">
                <a16:creationId xmlns:a16="http://schemas.microsoft.com/office/drawing/2014/main" id="{4092ED43-44B5-4389-8105-D6AD8761CD90}"/>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17143" b="18670"/>
          <a:stretch/>
        </p:blipFill>
        <p:spPr>
          <a:xfrm>
            <a:off x="4800636" y="1844824"/>
            <a:ext cx="4038600" cy="2592288"/>
          </a:xfrm>
        </p:spPr>
      </p:pic>
    </p:spTree>
    <p:extLst>
      <p:ext uri="{BB962C8B-B14F-4D97-AF65-F5344CB8AC3E}">
        <p14:creationId xmlns:p14="http://schemas.microsoft.com/office/powerpoint/2010/main" val="265380396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93B84-537C-40FF-9687-211B5A5905E2}"/>
              </a:ext>
            </a:extLst>
          </p:cNvPr>
          <p:cNvSpPr>
            <a:spLocks noGrp="1"/>
          </p:cNvSpPr>
          <p:nvPr>
            <p:ph type="title"/>
          </p:nvPr>
        </p:nvSpPr>
        <p:spPr>
          <a:xfrm>
            <a:off x="1285852" y="0"/>
            <a:ext cx="8038676" cy="1143000"/>
          </a:xfrm>
        </p:spPr>
        <p:txBody>
          <a:bodyPr/>
          <a:lstStyle/>
          <a:p>
            <a:r>
              <a:rPr lang="en-GB" dirty="0">
                <a:solidFill>
                  <a:srgbClr val="FF3399"/>
                </a:solidFill>
              </a:rPr>
              <a:t>10</a:t>
            </a:r>
            <a:r>
              <a:rPr lang="en-GB" dirty="0"/>
              <a:t> What to look for on the label</a:t>
            </a:r>
          </a:p>
        </p:txBody>
      </p:sp>
      <p:sp>
        <p:nvSpPr>
          <p:cNvPr id="3" name="Content Placeholder 2">
            <a:extLst>
              <a:ext uri="{FF2B5EF4-FFF2-40B4-BE49-F238E27FC236}">
                <a16:creationId xmlns:a16="http://schemas.microsoft.com/office/drawing/2014/main" id="{86387B85-3418-475D-8549-E8C6FB8DD82F}"/>
              </a:ext>
            </a:extLst>
          </p:cNvPr>
          <p:cNvSpPr>
            <a:spLocks noGrp="1"/>
          </p:cNvSpPr>
          <p:nvPr>
            <p:ph sz="half" idx="1"/>
          </p:nvPr>
        </p:nvSpPr>
        <p:spPr>
          <a:xfrm>
            <a:off x="457200" y="1143000"/>
            <a:ext cx="4038600" cy="4983163"/>
          </a:xfrm>
        </p:spPr>
        <p:txBody>
          <a:bodyPr/>
          <a:lstStyle/>
          <a:p>
            <a:r>
              <a:rPr lang="en-GB" sz="2200" dirty="0"/>
              <a:t>Ground Nuts</a:t>
            </a:r>
          </a:p>
          <a:p>
            <a:r>
              <a:rPr lang="en-GB" sz="2200" dirty="0"/>
              <a:t>Beer nuts</a:t>
            </a:r>
          </a:p>
          <a:p>
            <a:r>
              <a:rPr lang="en-GB" sz="2200" dirty="0"/>
              <a:t>Monkey nuts</a:t>
            </a:r>
          </a:p>
          <a:p>
            <a:r>
              <a:rPr lang="en-GB" sz="2200" dirty="0"/>
              <a:t>Nut meat</a:t>
            </a:r>
          </a:p>
          <a:p>
            <a:r>
              <a:rPr lang="en-GB" sz="2200" dirty="0"/>
              <a:t>Arachis oil</a:t>
            </a:r>
          </a:p>
          <a:p>
            <a:r>
              <a:rPr lang="en-GB" sz="2200" dirty="0"/>
              <a:t>Kernels</a:t>
            </a:r>
          </a:p>
          <a:p>
            <a:r>
              <a:rPr lang="en-GB" sz="2200" dirty="0"/>
              <a:t>Peanut protein</a:t>
            </a:r>
          </a:p>
          <a:p>
            <a:r>
              <a:rPr lang="en-GB" sz="2200" dirty="0" err="1"/>
              <a:t>Arachic</a:t>
            </a:r>
            <a:r>
              <a:rPr lang="en-GB" sz="2200" dirty="0"/>
              <a:t> oil</a:t>
            </a:r>
          </a:p>
          <a:p>
            <a:r>
              <a:rPr lang="en-GB" sz="2200" dirty="0"/>
              <a:t>Arachis</a:t>
            </a:r>
          </a:p>
          <a:p>
            <a:r>
              <a:rPr lang="en-GB" sz="2200" dirty="0"/>
              <a:t>Arachis </a:t>
            </a:r>
            <a:r>
              <a:rPr lang="en-GB" sz="2200" dirty="0" err="1"/>
              <a:t>hypogaea</a:t>
            </a:r>
            <a:endParaRPr lang="en-GB" sz="2200" dirty="0"/>
          </a:p>
          <a:p>
            <a:r>
              <a:rPr lang="en-GB" sz="2200" dirty="0"/>
              <a:t>Artificial nuts</a:t>
            </a:r>
          </a:p>
          <a:p>
            <a:r>
              <a:rPr lang="en-GB" sz="2200" dirty="0"/>
              <a:t>Boiled peanuts</a:t>
            </a:r>
          </a:p>
          <a:p>
            <a:r>
              <a:rPr lang="en-GB" sz="2200" dirty="0"/>
              <a:t>Cold pressed</a:t>
            </a:r>
          </a:p>
        </p:txBody>
      </p:sp>
      <p:sp>
        <p:nvSpPr>
          <p:cNvPr id="4" name="Content Placeholder 3">
            <a:extLst>
              <a:ext uri="{FF2B5EF4-FFF2-40B4-BE49-F238E27FC236}">
                <a16:creationId xmlns:a16="http://schemas.microsoft.com/office/drawing/2014/main" id="{0902F4BC-44A6-46A5-B9B3-0BF3002F30DC}"/>
              </a:ext>
            </a:extLst>
          </p:cNvPr>
          <p:cNvSpPr>
            <a:spLocks noGrp="1"/>
          </p:cNvSpPr>
          <p:nvPr>
            <p:ph sz="half" idx="2"/>
          </p:nvPr>
        </p:nvSpPr>
        <p:spPr>
          <a:xfrm>
            <a:off x="4648200" y="1196752"/>
            <a:ext cx="4495800" cy="4929411"/>
          </a:xfrm>
        </p:spPr>
        <p:txBody>
          <a:bodyPr/>
          <a:lstStyle/>
          <a:p>
            <a:r>
              <a:rPr lang="en-GB" sz="2200" dirty="0"/>
              <a:t>Extruded/expelled peanut oil</a:t>
            </a:r>
          </a:p>
          <a:p>
            <a:r>
              <a:rPr lang="en-GB" sz="2200" dirty="0"/>
              <a:t>Crushed nuts</a:t>
            </a:r>
          </a:p>
          <a:p>
            <a:r>
              <a:rPr lang="en-GB" sz="2200" dirty="0"/>
              <a:t>Crushed peanuts</a:t>
            </a:r>
          </a:p>
          <a:p>
            <a:r>
              <a:rPr lang="en-GB" sz="2200" dirty="0"/>
              <a:t>Earth nuts</a:t>
            </a:r>
          </a:p>
          <a:p>
            <a:r>
              <a:rPr lang="en-GB" sz="2200" dirty="0"/>
              <a:t>Goober peas</a:t>
            </a:r>
          </a:p>
          <a:p>
            <a:r>
              <a:rPr lang="en-GB" sz="2200" dirty="0" err="1"/>
              <a:t>Hydrolyzed</a:t>
            </a:r>
            <a:r>
              <a:rPr lang="en-GB" sz="2200" dirty="0"/>
              <a:t> peanut protein</a:t>
            </a:r>
          </a:p>
          <a:p>
            <a:r>
              <a:rPr lang="en-GB" sz="2200" dirty="0" err="1"/>
              <a:t>Mandelonas</a:t>
            </a:r>
            <a:endParaRPr lang="en-GB" sz="2200" dirty="0"/>
          </a:p>
          <a:p>
            <a:r>
              <a:rPr lang="en-GB" sz="2200" dirty="0"/>
              <a:t>Nutmeat</a:t>
            </a:r>
          </a:p>
          <a:p>
            <a:r>
              <a:rPr lang="en-GB" sz="2200" dirty="0"/>
              <a:t>Peanut butter</a:t>
            </a:r>
          </a:p>
          <a:p>
            <a:r>
              <a:rPr lang="en-GB" sz="2200" dirty="0"/>
              <a:t>Peanut flour, </a:t>
            </a:r>
          </a:p>
          <a:p>
            <a:r>
              <a:rPr lang="en-GB" sz="2200" dirty="0"/>
              <a:t>Peanut paste</a:t>
            </a:r>
          </a:p>
          <a:p>
            <a:r>
              <a:rPr lang="en-GB" sz="2200" dirty="0"/>
              <a:t>Peanut sauce,</a:t>
            </a:r>
          </a:p>
          <a:p>
            <a:r>
              <a:rPr lang="en-GB" sz="2200" dirty="0"/>
              <a:t>Peanut Syrup</a:t>
            </a:r>
          </a:p>
        </p:txBody>
      </p:sp>
    </p:spTree>
    <p:extLst>
      <p:ext uri="{BB962C8B-B14F-4D97-AF65-F5344CB8AC3E}">
        <p14:creationId xmlns:p14="http://schemas.microsoft.com/office/powerpoint/2010/main" val="18292665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9815B-0F79-4845-B7C4-5C8BB92C51D0}"/>
              </a:ext>
            </a:extLst>
          </p:cNvPr>
          <p:cNvSpPr>
            <a:spLocks noGrp="1"/>
          </p:cNvSpPr>
          <p:nvPr>
            <p:ph type="title"/>
          </p:nvPr>
        </p:nvSpPr>
        <p:spPr/>
        <p:txBody>
          <a:bodyPr/>
          <a:lstStyle/>
          <a:p>
            <a:r>
              <a:rPr lang="en-GB" dirty="0">
                <a:solidFill>
                  <a:srgbClr val="FF3399"/>
                </a:solidFill>
              </a:rPr>
              <a:t>11.</a:t>
            </a:r>
            <a:r>
              <a:rPr lang="en-GB" dirty="0"/>
              <a:t> Sesame</a:t>
            </a:r>
          </a:p>
        </p:txBody>
      </p:sp>
      <p:sp>
        <p:nvSpPr>
          <p:cNvPr id="3" name="Content Placeholder 2">
            <a:extLst>
              <a:ext uri="{FF2B5EF4-FFF2-40B4-BE49-F238E27FC236}">
                <a16:creationId xmlns:a16="http://schemas.microsoft.com/office/drawing/2014/main" id="{B725CAB0-237F-421C-BEAC-DA71A7C71226}"/>
              </a:ext>
            </a:extLst>
          </p:cNvPr>
          <p:cNvSpPr>
            <a:spLocks noGrp="1"/>
          </p:cNvSpPr>
          <p:nvPr>
            <p:ph sz="half" idx="1"/>
          </p:nvPr>
        </p:nvSpPr>
        <p:spPr/>
        <p:txBody>
          <a:bodyPr/>
          <a:lstStyle/>
          <a:p>
            <a:r>
              <a:rPr lang="en-GB" dirty="0"/>
              <a:t>These are found commonly in bread</a:t>
            </a:r>
          </a:p>
          <a:p>
            <a:r>
              <a:rPr lang="en-GB" dirty="0"/>
              <a:t>Sprinkled on buns such as hamburger buns</a:t>
            </a:r>
          </a:p>
          <a:p>
            <a:r>
              <a:rPr lang="en-GB" dirty="0"/>
              <a:t>Also bread sticks, Houmous, sesame oil and tahini.</a:t>
            </a:r>
          </a:p>
        </p:txBody>
      </p:sp>
      <p:pic>
        <p:nvPicPr>
          <p:cNvPr id="10" name="Content Placeholder 9" descr="A close up of food&#10;&#10;Description automatically generated">
            <a:extLst>
              <a:ext uri="{FF2B5EF4-FFF2-40B4-BE49-F238E27FC236}">
                <a16:creationId xmlns:a16="http://schemas.microsoft.com/office/drawing/2014/main" id="{37754800-02E9-4C35-A0E0-774748CADBF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3075" r="23435"/>
          <a:stretch/>
        </p:blipFill>
        <p:spPr>
          <a:xfrm>
            <a:off x="4593161" y="1412776"/>
            <a:ext cx="3890885" cy="3756279"/>
          </a:xfrm>
        </p:spPr>
      </p:pic>
    </p:spTree>
    <p:extLst>
      <p:ext uri="{BB962C8B-B14F-4D97-AF65-F5344CB8AC3E}">
        <p14:creationId xmlns:p14="http://schemas.microsoft.com/office/powerpoint/2010/main" val="235080665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D95B-56F4-40FF-A332-64C33D7CFB71}"/>
              </a:ext>
            </a:extLst>
          </p:cNvPr>
          <p:cNvSpPr>
            <a:spLocks noGrp="1"/>
          </p:cNvSpPr>
          <p:nvPr>
            <p:ph type="title"/>
          </p:nvPr>
        </p:nvSpPr>
        <p:spPr>
          <a:xfrm>
            <a:off x="1285852" y="0"/>
            <a:ext cx="7750644" cy="1143000"/>
          </a:xfrm>
        </p:spPr>
        <p:txBody>
          <a:bodyPr/>
          <a:lstStyle/>
          <a:p>
            <a:r>
              <a:rPr lang="en-GB" sz="3800" dirty="0">
                <a:solidFill>
                  <a:srgbClr val="FF3399"/>
                </a:solidFill>
              </a:rPr>
              <a:t>11 </a:t>
            </a:r>
            <a:r>
              <a:rPr lang="en-GB" sz="3800" dirty="0"/>
              <a:t>What to look for on the label</a:t>
            </a:r>
          </a:p>
        </p:txBody>
      </p:sp>
      <p:sp>
        <p:nvSpPr>
          <p:cNvPr id="3" name="Content Placeholder 2">
            <a:extLst>
              <a:ext uri="{FF2B5EF4-FFF2-40B4-BE49-F238E27FC236}">
                <a16:creationId xmlns:a16="http://schemas.microsoft.com/office/drawing/2014/main" id="{16F9B236-86C0-4D74-87F8-333A74A1C438}"/>
              </a:ext>
            </a:extLst>
          </p:cNvPr>
          <p:cNvSpPr>
            <a:spLocks noGrp="1"/>
          </p:cNvSpPr>
          <p:nvPr>
            <p:ph sz="half" idx="1"/>
          </p:nvPr>
        </p:nvSpPr>
        <p:spPr/>
        <p:txBody>
          <a:bodyPr/>
          <a:lstStyle/>
          <a:p>
            <a:r>
              <a:rPr lang="en-GB" dirty="0"/>
              <a:t>Sesame seeds</a:t>
            </a:r>
          </a:p>
          <a:p>
            <a:r>
              <a:rPr lang="en-GB" dirty="0"/>
              <a:t>Sesame oil</a:t>
            </a:r>
          </a:p>
          <a:p>
            <a:r>
              <a:rPr lang="en-GB" dirty="0"/>
              <a:t>Benne</a:t>
            </a:r>
          </a:p>
          <a:p>
            <a:r>
              <a:rPr lang="en-GB" dirty="0"/>
              <a:t>Benne seed</a:t>
            </a:r>
          </a:p>
          <a:p>
            <a:r>
              <a:rPr lang="en-GB" dirty="0"/>
              <a:t>Gingelly</a:t>
            </a:r>
          </a:p>
          <a:p>
            <a:r>
              <a:rPr lang="en-GB" dirty="0"/>
              <a:t>Gingelly oil</a:t>
            </a:r>
          </a:p>
        </p:txBody>
      </p:sp>
      <p:pic>
        <p:nvPicPr>
          <p:cNvPr id="6" name="Content Placeholder 5" descr="A close up of a flag&#10;&#10;Description automatically generated">
            <a:extLst>
              <a:ext uri="{FF2B5EF4-FFF2-40B4-BE49-F238E27FC236}">
                <a16:creationId xmlns:a16="http://schemas.microsoft.com/office/drawing/2014/main" id="{E603E11A-BCEB-4075-8F5B-4AAEA314709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59294" y="1484784"/>
            <a:ext cx="3810000" cy="3648075"/>
          </a:xfrm>
        </p:spPr>
      </p:pic>
    </p:spTree>
    <p:extLst>
      <p:ext uri="{BB962C8B-B14F-4D97-AF65-F5344CB8AC3E}">
        <p14:creationId xmlns:p14="http://schemas.microsoft.com/office/powerpoint/2010/main" val="13980077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4BCF-2F26-436E-9049-7C01263DDCE1}"/>
              </a:ext>
            </a:extLst>
          </p:cNvPr>
          <p:cNvSpPr>
            <a:spLocks noGrp="1"/>
          </p:cNvSpPr>
          <p:nvPr>
            <p:ph type="title"/>
          </p:nvPr>
        </p:nvSpPr>
        <p:spPr/>
        <p:txBody>
          <a:bodyPr/>
          <a:lstStyle/>
          <a:p>
            <a:r>
              <a:rPr lang="en-GB" dirty="0"/>
              <a:t>The menu of forgetfulness Part 2</a:t>
            </a:r>
          </a:p>
        </p:txBody>
      </p:sp>
      <p:sp>
        <p:nvSpPr>
          <p:cNvPr id="3" name="Text Placeholder 2">
            <a:extLst>
              <a:ext uri="{FF2B5EF4-FFF2-40B4-BE49-F238E27FC236}">
                <a16:creationId xmlns:a16="http://schemas.microsoft.com/office/drawing/2014/main" id="{A637472F-1FBA-4A34-9919-A23AE42CD31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98933785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668E-FF6F-48B5-BE7B-6228110BD495}"/>
              </a:ext>
            </a:extLst>
          </p:cNvPr>
          <p:cNvSpPr>
            <a:spLocks noGrp="1"/>
          </p:cNvSpPr>
          <p:nvPr>
            <p:ph type="title"/>
          </p:nvPr>
        </p:nvSpPr>
        <p:spPr/>
        <p:txBody>
          <a:bodyPr/>
          <a:lstStyle/>
          <a:p>
            <a:r>
              <a:rPr lang="en-GB" dirty="0"/>
              <a:t>The Menu of Forgetfulness</a:t>
            </a:r>
          </a:p>
        </p:txBody>
      </p:sp>
      <p:sp>
        <p:nvSpPr>
          <p:cNvPr id="3" name="Content Placeholder 2">
            <a:extLst>
              <a:ext uri="{FF2B5EF4-FFF2-40B4-BE49-F238E27FC236}">
                <a16:creationId xmlns:a16="http://schemas.microsoft.com/office/drawing/2014/main" id="{06AB5CD9-4E83-432E-A7B7-708CFE87779A}"/>
              </a:ext>
            </a:extLst>
          </p:cNvPr>
          <p:cNvSpPr>
            <a:spLocks noGrp="1"/>
          </p:cNvSpPr>
          <p:nvPr>
            <p:ph idx="1"/>
          </p:nvPr>
        </p:nvSpPr>
        <p:spPr/>
        <p:txBody>
          <a:bodyPr/>
          <a:lstStyle/>
          <a:p>
            <a:r>
              <a:rPr lang="en-GB" dirty="0"/>
              <a:t>The person responsible for labelling the allergens on the menu items has forgotten to do them.</a:t>
            </a:r>
          </a:p>
          <a:p>
            <a:pPr marL="0" indent="0">
              <a:buNone/>
            </a:pPr>
            <a:endParaRPr lang="en-GB" sz="1000" dirty="0"/>
          </a:p>
          <a:p>
            <a:r>
              <a:rPr lang="en-GB" dirty="0"/>
              <a:t>Working in Pairs can you put in the correct allergens for today and tomorrow’s menus</a:t>
            </a:r>
          </a:p>
          <a:p>
            <a:pPr marL="0" indent="0">
              <a:buNone/>
            </a:pPr>
            <a:endParaRPr lang="en-GB" sz="1000" dirty="0"/>
          </a:p>
          <a:p>
            <a:r>
              <a:rPr lang="en-GB" dirty="0"/>
              <a:t>Just put in </a:t>
            </a:r>
            <a:r>
              <a:rPr lang="en-GB" b="1" dirty="0"/>
              <a:t>Gluten, Lupin, Milk, Molluscs</a:t>
            </a:r>
            <a:r>
              <a:rPr lang="en-GB" dirty="0"/>
              <a:t>, </a:t>
            </a:r>
            <a:r>
              <a:rPr lang="en-GB" b="1" dirty="0"/>
              <a:t> </a:t>
            </a:r>
            <a:r>
              <a:rPr lang="en-GB" dirty="0"/>
              <a:t>and</a:t>
            </a:r>
            <a:r>
              <a:rPr lang="en-GB" b="1" dirty="0"/>
              <a:t> Mustard</a:t>
            </a:r>
            <a:r>
              <a:rPr lang="en-GB" dirty="0"/>
              <a:t> for now.</a:t>
            </a:r>
          </a:p>
          <a:p>
            <a:endParaRPr lang="en-GB" dirty="0"/>
          </a:p>
        </p:txBody>
      </p:sp>
    </p:spTree>
    <p:extLst>
      <p:ext uri="{BB962C8B-B14F-4D97-AF65-F5344CB8AC3E}">
        <p14:creationId xmlns:p14="http://schemas.microsoft.com/office/powerpoint/2010/main" val="2502009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0C21A-B749-48FE-9AF7-06F5AA6AF30F}"/>
              </a:ext>
            </a:extLst>
          </p:cNvPr>
          <p:cNvSpPr>
            <a:spLocks noGrp="1"/>
          </p:cNvSpPr>
          <p:nvPr>
            <p:ph type="title"/>
          </p:nvPr>
        </p:nvSpPr>
        <p:spPr/>
        <p:txBody>
          <a:bodyPr/>
          <a:lstStyle/>
          <a:p>
            <a:r>
              <a:rPr lang="en-GB" dirty="0"/>
              <a:t>Anaphylaxis </a:t>
            </a:r>
            <a:r>
              <a:rPr lang="en-GB" dirty="0">
                <a:solidFill>
                  <a:srgbClr val="FF0000"/>
                </a:solidFill>
              </a:rPr>
              <a:t>1</a:t>
            </a:r>
          </a:p>
        </p:txBody>
      </p:sp>
      <p:sp>
        <p:nvSpPr>
          <p:cNvPr id="3" name="Content Placeholder 2">
            <a:extLst>
              <a:ext uri="{FF2B5EF4-FFF2-40B4-BE49-F238E27FC236}">
                <a16:creationId xmlns:a16="http://schemas.microsoft.com/office/drawing/2014/main" id="{EFA52A95-D948-4E30-9F88-445F73683367}"/>
              </a:ext>
            </a:extLst>
          </p:cNvPr>
          <p:cNvSpPr>
            <a:spLocks noGrp="1"/>
          </p:cNvSpPr>
          <p:nvPr>
            <p:ph sz="half" idx="1"/>
          </p:nvPr>
        </p:nvSpPr>
        <p:spPr>
          <a:xfrm>
            <a:off x="457200" y="1600201"/>
            <a:ext cx="4474840" cy="2620888"/>
          </a:xfrm>
        </p:spPr>
        <p:txBody>
          <a:bodyPr/>
          <a:lstStyle/>
          <a:p>
            <a:r>
              <a:rPr lang="en-GB" sz="2400" dirty="0"/>
              <a:t>A serious allergic reaction to a foreign substance:</a:t>
            </a:r>
          </a:p>
          <a:p>
            <a:pPr lvl="1"/>
            <a:r>
              <a:rPr lang="en-GB" dirty="0"/>
              <a:t>Food</a:t>
            </a:r>
          </a:p>
          <a:p>
            <a:pPr lvl="1"/>
            <a:r>
              <a:rPr lang="en-GB" dirty="0"/>
              <a:t>Medical Treatment</a:t>
            </a:r>
          </a:p>
          <a:p>
            <a:pPr lvl="1"/>
            <a:r>
              <a:rPr lang="en-GB" dirty="0"/>
              <a:t>Venom (e.g. Bee stings)</a:t>
            </a:r>
          </a:p>
        </p:txBody>
      </p:sp>
      <p:sp>
        <p:nvSpPr>
          <p:cNvPr id="4" name="Content Placeholder 3">
            <a:extLst>
              <a:ext uri="{FF2B5EF4-FFF2-40B4-BE49-F238E27FC236}">
                <a16:creationId xmlns:a16="http://schemas.microsoft.com/office/drawing/2014/main" id="{6937872C-3088-4FDE-98B0-F5B74BB8ECA2}"/>
              </a:ext>
            </a:extLst>
          </p:cNvPr>
          <p:cNvSpPr>
            <a:spLocks noGrp="1"/>
          </p:cNvSpPr>
          <p:nvPr>
            <p:ph sz="half" idx="2"/>
          </p:nvPr>
        </p:nvSpPr>
        <p:spPr>
          <a:xfrm>
            <a:off x="5148064" y="1600200"/>
            <a:ext cx="3538736" cy="2620889"/>
          </a:xfrm>
        </p:spPr>
        <p:txBody>
          <a:bodyPr/>
          <a:lstStyle/>
          <a:p>
            <a:r>
              <a:rPr lang="en-GB" sz="2400" dirty="0"/>
              <a:t>Studies show that people with Atopic diseases (Asthma, Eczema etc) have a higher risk factor for anaphylaxis</a:t>
            </a:r>
          </a:p>
          <a:p>
            <a:endParaRPr lang="en-GB" sz="2400" dirty="0"/>
          </a:p>
        </p:txBody>
      </p:sp>
      <p:pic>
        <p:nvPicPr>
          <p:cNvPr id="5" name="Picture 4" descr="See the source image">
            <a:extLst>
              <a:ext uri="{FF2B5EF4-FFF2-40B4-BE49-F238E27FC236}">
                <a16:creationId xmlns:a16="http://schemas.microsoft.com/office/drawing/2014/main" id="{68800D85-468E-4843-9D75-17880AAE1488}"/>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01416" y="4033663"/>
            <a:ext cx="5170011" cy="2448272"/>
          </a:xfrm>
          <a:prstGeom prst="rect">
            <a:avLst/>
          </a:prstGeom>
          <a:noFill/>
          <a:ln>
            <a:noFill/>
          </a:ln>
        </p:spPr>
      </p:pic>
    </p:spTree>
    <p:extLst>
      <p:ext uri="{BB962C8B-B14F-4D97-AF65-F5344CB8AC3E}">
        <p14:creationId xmlns:p14="http://schemas.microsoft.com/office/powerpoint/2010/main" val="214231164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718B-0A48-427B-985C-677431EE7BB6}"/>
              </a:ext>
            </a:extLst>
          </p:cNvPr>
          <p:cNvSpPr>
            <a:spLocks noGrp="1"/>
          </p:cNvSpPr>
          <p:nvPr>
            <p:ph type="title"/>
          </p:nvPr>
        </p:nvSpPr>
        <p:spPr/>
        <p:txBody>
          <a:bodyPr/>
          <a:lstStyle/>
          <a:p>
            <a:r>
              <a:rPr lang="en-GB" dirty="0"/>
              <a:t>This list Jesus College uses</a:t>
            </a:r>
          </a:p>
        </p:txBody>
      </p:sp>
      <p:pic>
        <p:nvPicPr>
          <p:cNvPr id="4" name="Content Placeholder 3">
            <a:extLst>
              <a:ext uri="{FF2B5EF4-FFF2-40B4-BE49-F238E27FC236}">
                <a16:creationId xmlns:a16="http://schemas.microsoft.com/office/drawing/2014/main" id="{855F7E00-7E35-4650-8982-EEB56841BF76}"/>
              </a:ext>
            </a:extLst>
          </p:cNvPr>
          <p:cNvPicPr>
            <a:picLocks noGrp="1" noChangeAspect="1"/>
          </p:cNvPicPr>
          <p:nvPr>
            <p:ph idx="1"/>
          </p:nvPr>
        </p:nvPicPr>
        <p:blipFill>
          <a:blip r:embed="rId3"/>
          <a:stretch>
            <a:fillRect/>
          </a:stretch>
        </p:blipFill>
        <p:spPr>
          <a:xfrm>
            <a:off x="4572000" y="1412776"/>
            <a:ext cx="3761934" cy="4272482"/>
          </a:xfrm>
          <a:prstGeom prst="rect">
            <a:avLst/>
          </a:prstGeom>
        </p:spPr>
      </p:pic>
      <p:sp>
        <p:nvSpPr>
          <p:cNvPr id="5" name="Rectangle 4">
            <a:extLst>
              <a:ext uri="{FF2B5EF4-FFF2-40B4-BE49-F238E27FC236}">
                <a16:creationId xmlns:a16="http://schemas.microsoft.com/office/drawing/2014/main" id="{E434D8E6-2573-4A9D-BF0D-43D68EA3AC5F}"/>
              </a:ext>
            </a:extLst>
          </p:cNvPr>
          <p:cNvSpPr/>
          <p:nvPr/>
        </p:nvSpPr>
        <p:spPr>
          <a:xfrm>
            <a:off x="899592" y="1484784"/>
            <a:ext cx="3508321" cy="3539430"/>
          </a:xfrm>
          <a:prstGeom prst="rect">
            <a:avLst/>
          </a:prstGeom>
        </p:spPr>
        <p:txBody>
          <a:bodyPr wrap="square">
            <a:spAutoFit/>
          </a:bodyPr>
          <a:lstStyle/>
          <a:p>
            <a:r>
              <a:rPr lang="en-GB" sz="3200" dirty="0">
                <a:latin typeface="Century Gothic" panose="020B0502020202020204" pitchFamily="34" charset="0"/>
              </a:rPr>
              <a:t>If colleges have their own codes participants should use the one they are most familiar with.</a:t>
            </a:r>
          </a:p>
        </p:txBody>
      </p:sp>
    </p:spTree>
    <p:extLst>
      <p:ext uri="{BB962C8B-B14F-4D97-AF65-F5344CB8AC3E}">
        <p14:creationId xmlns:p14="http://schemas.microsoft.com/office/powerpoint/2010/main" val="4180439841"/>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B69F-CD0C-43A8-8C1B-F02120546B80}"/>
              </a:ext>
            </a:extLst>
          </p:cNvPr>
          <p:cNvSpPr>
            <a:spLocks noGrp="1"/>
          </p:cNvSpPr>
          <p:nvPr>
            <p:ph type="title"/>
          </p:nvPr>
        </p:nvSpPr>
        <p:spPr/>
        <p:txBody>
          <a:bodyPr/>
          <a:lstStyle/>
          <a:p>
            <a:r>
              <a:rPr lang="en-GB" dirty="0"/>
              <a:t>It Should look like this</a:t>
            </a:r>
          </a:p>
        </p:txBody>
      </p:sp>
      <p:pic>
        <p:nvPicPr>
          <p:cNvPr id="3" name="Picture 2">
            <a:extLst>
              <a:ext uri="{FF2B5EF4-FFF2-40B4-BE49-F238E27FC236}">
                <a16:creationId xmlns:a16="http://schemas.microsoft.com/office/drawing/2014/main" id="{33BD1CFA-E2CD-4E5B-BBB0-10519470E108}"/>
              </a:ext>
            </a:extLst>
          </p:cNvPr>
          <p:cNvPicPr>
            <a:picLocks noChangeAspect="1"/>
          </p:cNvPicPr>
          <p:nvPr/>
        </p:nvPicPr>
        <p:blipFill>
          <a:blip r:embed="rId3"/>
          <a:stretch>
            <a:fillRect/>
          </a:stretch>
        </p:blipFill>
        <p:spPr>
          <a:xfrm>
            <a:off x="1403648" y="908720"/>
            <a:ext cx="5023406" cy="5832648"/>
          </a:xfrm>
          <a:prstGeom prst="rect">
            <a:avLst/>
          </a:prstGeom>
        </p:spPr>
      </p:pic>
    </p:spTree>
    <p:extLst>
      <p:ext uri="{BB962C8B-B14F-4D97-AF65-F5344CB8AC3E}">
        <p14:creationId xmlns:p14="http://schemas.microsoft.com/office/powerpoint/2010/main" val="162014344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F1F0F-8039-4D0C-A65A-9605A3D5B8B4}"/>
              </a:ext>
            </a:extLst>
          </p:cNvPr>
          <p:cNvSpPr>
            <a:spLocks noGrp="1"/>
          </p:cNvSpPr>
          <p:nvPr>
            <p:ph type="title"/>
          </p:nvPr>
        </p:nvSpPr>
        <p:spPr/>
        <p:txBody>
          <a:bodyPr/>
          <a:lstStyle/>
          <a:p>
            <a:r>
              <a:rPr lang="en-GB" dirty="0">
                <a:solidFill>
                  <a:srgbClr val="FF3399"/>
                </a:solidFill>
              </a:rPr>
              <a:t>12.</a:t>
            </a:r>
            <a:r>
              <a:rPr lang="en-GB" dirty="0"/>
              <a:t> Soya</a:t>
            </a:r>
          </a:p>
        </p:txBody>
      </p:sp>
      <p:sp>
        <p:nvSpPr>
          <p:cNvPr id="3" name="Content Placeholder 2">
            <a:extLst>
              <a:ext uri="{FF2B5EF4-FFF2-40B4-BE49-F238E27FC236}">
                <a16:creationId xmlns:a16="http://schemas.microsoft.com/office/drawing/2014/main" id="{7DC2E415-DA8F-4B75-B640-E22FCC0C2A24}"/>
              </a:ext>
            </a:extLst>
          </p:cNvPr>
          <p:cNvSpPr>
            <a:spLocks noGrp="1"/>
          </p:cNvSpPr>
          <p:nvPr>
            <p:ph sz="half" idx="1"/>
          </p:nvPr>
        </p:nvSpPr>
        <p:spPr>
          <a:xfrm>
            <a:off x="457200" y="1166018"/>
            <a:ext cx="4038600" cy="4525963"/>
          </a:xfrm>
        </p:spPr>
        <p:txBody>
          <a:bodyPr/>
          <a:lstStyle/>
          <a:p>
            <a:r>
              <a:rPr lang="en-GB" sz="2400" dirty="0"/>
              <a:t>Soya is a common ingredient in many of todays foods</a:t>
            </a:r>
          </a:p>
          <a:p>
            <a:pPr marL="0" indent="0">
              <a:buNone/>
            </a:pPr>
            <a:endParaRPr lang="en-GB" sz="800" dirty="0"/>
          </a:p>
          <a:p>
            <a:r>
              <a:rPr lang="en-GB" sz="2400" dirty="0"/>
              <a:t>The beans can be eaten fresh, dried or made into soya flour</a:t>
            </a:r>
          </a:p>
          <a:p>
            <a:pPr marL="0" indent="0">
              <a:buNone/>
            </a:pPr>
            <a:endParaRPr lang="en-GB" sz="800" dirty="0"/>
          </a:p>
          <a:p>
            <a:r>
              <a:rPr lang="en-GB" sz="2400" dirty="0"/>
              <a:t>The flour is often found in bread and baked goods</a:t>
            </a:r>
          </a:p>
          <a:p>
            <a:pPr marL="0" indent="0">
              <a:buNone/>
            </a:pPr>
            <a:endParaRPr lang="en-GB" sz="800" dirty="0"/>
          </a:p>
          <a:p>
            <a:r>
              <a:rPr lang="en-GB" sz="2400" dirty="0"/>
              <a:t>Soya allergy is quite rare in the UK compared with all the other main allergens</a:t>
            </a:r>
          </a:p>
        </p:txBody>
      </p:sp>
      <p:pic>
        <p:nvPicPr>
          <p:cNvPr id="6" name="Content Placeholder 5">
            <a:extLst>
              <a:ext uri="{FF2B5EF4-FFF2-40B4-BE49-F238E27FC236}">
                <a16:creationId xmlns:a16="http://schemas.microsoft.com/office/drawing/2014/main" id="{CF90FB07-04BA-4FD4-B41D-D2BC892F007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355976" y="1184768"/>
            <a:ext cx="4525962" cy="4525962"/>
          </a:xfrm>
        </p:spPr>
      </p:pic>
    </p:spTree>
    <p:extLst>
      <p:ext uri="{BB962C8B-B14F-4D97-AF65-F5344CB8AC3E}">
        <p14:creationId xmlns:p14="http://schemas.microsoft.com/office/powerpoint/2010/main" val="12767983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22A3-5A64-4A12-8B8E-3A3AA9B20D8E}"/>
              </a:ext>
            </a:extLst>
          </p:cNvPr>
          <p:cNvSpPr>
            <a:spLocks noGrp="1"/>
          </p:cNvSpPr>
          <p:nvPr>
            <p:ph type="title"/>
          </p:nvPr>
        </p:nvSpPr>
        <p:spPr>
          <a:xfrm>
            <a:off x="1285852" y="0"/>
            <a:ext cx="7858148" cy="1143000"/>
          </a:xfrm>
        </p:spPr>
        <p:txBody>
          <a:bodyPr/>
          <a:lstStyle/>
          <a:p>
            <a:r>
              <a:rPr lang="en-GB" dirty="0">
                <a:solidFill>
                  <a:srgbClr val="FF3399"/>
                </a:solidFill>
              </a:rPr>
              <a:t>12</a:t>
            </a:r>
            <a:r>
              <a:rPr lang="en-GB" dirty="0"/>
              <a:t> What to look for on the label</a:t>
            </a:r>
          </a:p>
        </p:txBody>
      </p:sp>
      <p:sp>
        <p:nvSpPr>
          <p:cNvPr id="3" name="Content Placeholder 2">
            <a:extLst>
              <a:ext uri="{FF2B5EF4-FFF2-40B4-BE49-F238E27FC236}">
                <a16:creationId xmlns:a16="http://schemas.microsoft.com/office/drawing/2014/main" id="{A98AF2D2-E42D-43AC-B12E-B02544A7F100}"/>
              </a:ext>
            </a:extLst>
          </p:cNvPr>
          <p:cNvSpPr>
            <a:spLocks noGrp="1"/>
          </p:cNvSpPr>
          <p:nvPr>
            <p:ph sz="half" idx="1"/>
          </p:nvPr>
        </p:nvSpPr>
        <p:spPr>
          <a:xfrm>
            <a:off x="457200" y="1052736"/>
            <a:ext cx="4191000" cy="4983163"/>
          </a:xfrm>
        </p:spPr>
        <p:txBody>
          <a:bodyPr/>
          <a:lstStyle/>
          <a:p>
            <a:r>
              <a:rPr lang="en-GB" sz="2200" dirty="0"/>
              <a:t>Soy flour</a:t>
            </a:r>
          </a:p>
          <a:p>
            <a:r>
              <a:rPr lang="en-GB" sz="2200" dirty="0"/>
              <a:t>Soya Milk</a:t>
            </a:r>
          </a:p>
          <a:p>
            <a:r>
              <a:rPr lang="en-GB" sz="2200" dirty="0"/>
              <a:t>Soya nuts</a:t>
            </a:r>
          </a:p>
          <a:p>
            <a:r>
              <a:rPr lang="en-GB" sz="2200" dirty="0"/>
              <a:t>Bean curd</a:t>
            </a:r>
          </a:p>
          <a:p>
            <a:r>
              <a:rPr lang="en-GB" sz="2200" dirty="0"/>
              <a:t>Edamame (soybeans in pods)</a:t>
            </a:r>
          </a:p>
          <a:p>
            <a:r>
              <a:rPr lang="en-GB" sz="2200" dirty="0" err="1"/>
              <a:t>Hydrolyzed</a:t>
            </a:r>
            <a:r>
              <a:rPr lang="en-GB" sz="2200" dirty="0"/>
              <a:t> soy protein</a:t>
            </a:r>
          </a:p>
          <a:p>
            <a:r>
              <a:rPr lang="en-GB" sz="2200" dirty="0" err="1"/>
              <a:t>Kinnoko</a:t>
            </a:r>
            <a:r>
              <a:rPr lang="en-GB" sz="2200" dirty="0"/>
              <a:t> flour</a:t>
            </a:r>
          </a:p>
          <a:p>
            <a:r>
              <a:rPr lang="en-GB" sz="2200" dirty="0" err="1"/>
              <a:t>Kyodofu</a:t>
            </a:r>
            <a:r>
              <a:rPr lang="en-GB" sz="2200" dirty="0"/>
              <a:t> (freeze dried tofu)</a:t>
            </a:r>
          </a:p>
          <a:p>
            <a:r>
              <a:rPr lang="en-GB" sz="2200" dirty="0"/>
              <a:t>Miso</a:t>
            </a:r>
          </a:p>
          <a:p>
            <a:r>
              <a:rPr lang="en-GB" sz="2200" dirty="0"/>
              <a:t>Natto</a:t>
            </a:r>
          </a:p>
          <a:p>
            <a:r>
              <a:rPr lang="en-GB" sz="2200" dirty="0" err="1"/>
              <a:t>Okara</a:t>
            </a:r>
            <a:r>
              <a:rPr lang="en-GB" sz="2200" dirty="0"/>
              <a:t> (soy pulp)</a:t>
            </a:r>
          </a:p>
          <a:p>
            <a:r>
              <a:rPr lang="en-GB" sz="2200" dirty="0"/>
              <a:t>Shoyu sauce</a:t>
            </a:r>
          </a:p>
          <a:p>
            <a:r>
              <a:rPr lang="en-GB" sz="2200" dirty="0"/>
              <a:t>Soy albumin, </a:t>
            </a:r>
          </a:p>
        </p:txBody>
      </p:sp>
      <p:sp>
        <p:nvSpPr>
          <p:cNvPr id="4" name="Content Placeholder 3">
            <a:extLst>
              <a:ext uri="{FF2B5EF4-FFF2-40B4-BE49-F238E27FC236}">
                <a16:creationId xmlns:a16="http://schemas.microsoft.com/office/drawing/2014/main" id="{878C8F91-BDAF-4263-B551-330AABE63FF8}"/>
              </a:ext>
            </a:extLst>
          </p:cNvPr>
          <p:cNvSpPr>
            <a:spLocks noGrp="1"/>
          </p:cNvSpPr>
          <p:nvPr>
            <p:ph sz="half" idx="2"/>
          </p:nvPr>
        </p:nvSpPr>
        <p:spPr>
          <a:xfrm>
            <a:off x="4648200" y="1052736"/>
            <a:ext cx="4038600" cy="5073427"/>
          </a:xfrm>
        </p:spPr>
        <p:txBody>
          <a:bodyPr/>
          <a:lstStyle/>
          <a:p>
            <a:r>
              <a:rPr lang="en-GB" sz="2200" dirty="0"/>
              <a:t>Soy concentrate</a:t>
            </a:r>
          </a:p>
          <a:p>
            <a:r>
              <a:rPr lang="en-GB" sz="2200" dirty="0"/>
              <a:t>Soy </a:t>
            </a:r>
            <a:r>
              <a:rPr lang="en-GB" sz="2200" dirty="0" err="1"/>
              <a:t>fiber</a:t>
            </a:r>
            <a:endParaRPr lang="en-GB" sz="2200" dirty="0"/>
          </a:p>
          <a:p>
            <a:r>
              <a:rPr lang="en-GB" sz="2200" dirty="0"/>
              <a:t>Soy formula</a:t>
            </a:r>
          </a:p>
          <a:p>
            <a:r>
              <a:rPr lang="en-GB" sz="2200" dirty="0"/>
              <a:t>Soy grits</a:t>
            </a:r>
          </a:p>
          <a:p>
            <a:r>
              <a:rPr lang="en-GB" sz="2200" dirty="0"/>
              <a:t>Soy milk</a:t>
            </a:r>
          </a:p>
          <a:p>
            <a:r>
              <a:rPr lang="en-GB" sz="2200" dirty="0"/>
              <a:t>Soy miso</a:t>
            </a:r>
          </a:p>
          <a:p>
            <a:r>
              <a:rPr lang="en-GB" sz="2200" dirty="0"/>
              <a:t>Soy nuts</a:t>
            </a:r>
          </a:p>
          <a:p>
            <a:r>
              <a:rPr lang="en-GB" sz="2200" dirty="0"/>
              <a:t>Soy nut butter</a:t>
            </a:r>
          </a:p>
          <a:p>
            <a:r>
              <a:rPr lang="en-GB" sz="2200" dirty="0"/>
              <a:t>Soy protein</a:t>
            </a:r>
          </a:p>
          <a:p>
            <a:r>
              <a:rPr lang="en-GB" sz="2200" dirty="0"/>
              <a:t>Soy protein concentrate,</a:t>
            </a:r>
          </a:p>
          <a:p>
            <a:r>
              <a:rPr lang="en-GB" sz="2200" dirty="0"/>
              <a:t>Soy protein isolate</a:t>
            </a:r>
          </a:p>
          <a:p>
            <a:r>
              <a:rPr lang="en-GB" sz="2200" dirty="0"/>
              <a:t>Soy sauce</a:t>
            </a:r>
          </a:p>
          <a:p>
            <a:r>
              <a:rPr lang="en-GB" sz="2200" dirty="0"/>
              <a:t>Soy sprouts</a:t>
            </a:r>
          </a:p>
          <a:p>
            <a:r>
              <a:rPr lang="en-GB" sz="2200" dirty="0"/>
              <a:t>Soya</a:t>
            </a:r>
          </a:p>
        </p:txBody>
      </p:sp>
    </p:spTree>
    <p:extLst>
      <p:ext uri="{BB962C8B-B14F-4D97-AF65-F5344CB8AC3E}">
        <p14:creationId xmlns:p14="http://schemas.microsoft.com/office/powerpoint/2010/main" val="383794761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3A3D-F624-4081-8F43-E4664FE50B84}"/>
              </a:ext>
            </a:extLst>
          </p:cNvPr>
          <p:cNvSpPr>
            <a:spLocks noGrp="1"/>
          </p:cNvSpPr>
          <p:nvPr>
            <p:ph type="title"/>
          </p:nvPr>
        </p:nvSpPr>
        <p:spPr>
          <a:xfrm>
            <a:off x="1285852" y="0"/>
            <a:ext cx="7858148" cy="1143000"/>
          </a:xfrm>
        </p:spPr>
        <p:txBody>
          <a:bodyPr/>
          <a:lstStyle/>
          <a:p>
            <a:r>
              <a:rPr lang="en-GB" dirty="0">
                <a:solidFill>
                  <a:srgbClr val="FF3399"/>
                </a:solidFill>
              </a:rPr>
              <a:t>12</a:t>
            </a:r>
            <a:r>
              <a:rPr lang="en-GB" dirty="0"/>
              <a:t> What to look for on the label</a:t>
            </a:r>
          </a:p>
        </p:txBody>
      </p:sp>
      <p:sp>
        <p:nvSpPr>
          <p:cNvPr id="3" name="Content Placeholder 2">
            <a:extLst>
              <a:ext uri="{FF2B5EF4-FFF2-40B4-BE49-F238E27FC236}">
                <a16:creationId xmlns:a16="http://schemas.microsoft.com/office/drawing/2014/main" id="{7A9E2027-3A46-42B4-B816-0908CD22B0C5}"/>
              </a:ext>
            </a:extLst>
          </p:cNvPr>
          <p:cNvSpPr>
            <a:spLocks noGrp="1"/>
          </p:cNvSpPr>
          <p:nvPr>
            <p:ph sz="half" idx="1"/>
          </p:nvPr>
        </p:nvSpPr>
        <p:spPr>
          <a:xfrm>
            <a:off x="457200" y="1340768"/>
            <a:ext cx="4038600" cy="4785395"/>
          </a:xfrm>
        </p:spPr>
        <p:txBody>
          <a:bodyPr/>
          <a:lstStyle/>
          <a:p>
            <a:r>
              <a:rPr lang="en-GB" sz="2200" dirty="0"/>
              <a:t>Soya flour, </a:t>
            </a:r>
          </a:p>
          <a:p>
            <a:r>
              <a:rPr lang="en-GB" sz="2200" dirty="0"/>
              <a:t>Soybeans</a:t>
            </a:r>
          </a:p>
          <a:p>
            <a:r>
              <a:rPr lang="en-GB" sz="2200" dirty="0"/>
              <a:t>Soybean granules</a:t>
            </a:r>
          </a:p>
          <a:p>
            <a:r>
              <a:rPr lang="en-GB" sz="2200" dirty="0"/>
              <a:t>Soybean curd</a:t>
            </a:r>
          </a:p>
          <a:p>
            <a:r>
              <a:rPr lang="en-GB" sz="2200" dirty="0"/>
              <a:t>Soybean flour</a:t>
            </a:r>
          </a:p>
          <a:p>
            <a:r>
              <a:rPr lang="en-GB" sz="2200" dirty="0"/>
              <a:t>Soy lecithin</a:t>
            </a:r>
          </a:p>
          <a:p>
            <a:r>
              <a:rPr lang="en-GB" sz="2200" dirty="0"/>
              <a:t>Soybean paste</a:t>
            </a:r>
          </a:p>
          <a:p>
            <a:r>
              <a:rPr lang="en-GB" sz="2200" dirty="0" err="1"/>
              <a:t>Supro</a:t>
            </a:r>
            <a:endParaRPr lang="en-GB" sz="2200" dirty="0"/>
          </a:p>
          <a:p>
            <a:r>
              <a:rPr lang="en-GB" sz="2200" dirty="0"/>
              <a:t>Tamari</a:t>
            </a:r>
          </a:p>
          <a:p>
            <a:r>
              <a:rPr lang="en-GB" sz="2200" dirty="0"/>
              <a:t>Tempeh</a:t>
            </a:r>
          </a:p>
          <a:p>
            <a:r>
              <a:rPr lang="en-GB" sz="2200" dirty="0"/>
              <a:t>Teriyaki sauce</a:t>
            </a:r>
          </a:p>
          <a:p>
            <a:r>
              <a:rPr lang="en-GB" sz="2200" dirty="0"/>
              <a:t>Textured soy flour (TSF)</a:t>
            </a:r>
          </a:p>
        </p:txBody>
      </p:sp>
      <p:sp>
        <p:nvSpPr>
          <p:cNvPr id="4" name="Content Placeholder 3">
            <a:extLst>
              <a:ext uri="{FF2B5EF4-FFF2-40B4-BE49-F238E27FC236}">
                <a16:creationId xmlns:a16="http://schemas.microsoft.com/office/drawing/2014/main" id="{7D8D9FA7-10E9-472D-BC16-53F58FFD9AF4}"/>
              </a:ext>
            </a:extLst>
          </p:cNvPr>
          <p:cNvSpPr>
            <a:spLocks noGrp="1"/>
          </p:cNvSpPr>
          <p:nvPr>
            <p:ph sz="half" idx="2"/>
          </p:nvPr>
        </p:nvSpPr>
        <p:spPr>
          <a:xfrm>
            <a:off x="4648200" y="1340768"/>
            <a:ext cx="4038600" cy="4785395"/>
          </a:xfrm>
        </p:spPr>
        <p:txBody>
          <a:bodyPr/>
          <a:lstStyle/>
          <a:p>
            <a:r>
              <a:rPr lang="en-GB" sz="2200" dirty="0"/>
              <a:t>Textured soy protein (TSP)</a:t>
            </a:r>
          </a:p>
          <a:p>
            <a:r>
              <a:rPr lang="en-GB" sz="2200" dirty="0"/>
              <a:t>Textured vegetable protein (TVP)</a:t>
            </a:r>
          </a:p>
          <a:p>
            <a:r>
              <a:rPr lang="en-GB" sz="2200" dirty="0"/>
              <a:t>Tofu</a:t>
            </a:r>
          </a:p>
          <a:p>
            <a:r>
              <a:rPr lang="en-GB" sz="2200" dirty="0" err="1"/>
              <a:t>Yakidofu</a:t>
            </a:r>
            <a:endParaRPr lang="en-GB" sz="2200" dirty="0"/>
          </a:p>
          <a:p>
            <a:r>
              <a:rPr lang="en-GB" sz="2200" dirty="0"/>
              <a:t>Yuba (bean curd)</a:t>
            </a:r>
          </a:p>
          <a:p>
            <a:r>
              <a:rPr lang="en-GB" sz="2200" dirty="0"/>
              <a:t>Soy oil</a:t>
            </a:r>
          </a:p>
          <a:p>
            <a:r>
              <a:rPr lang="en-GB" sz="2200" dirty="0"/>
              <a:t>Soybean</a:t>
            </a:r>
          </a:p>
          <a:p>
            <a:r>
              <a:rPr lang="en-GB" sz="2200" dirty="0"/>
              <a:t>Textured vegetable protein</a:t>
            </a:r>
          </a:p>
          <a:p>
            <a:r>
              <a:rPr lang="en-GB" sz="2200" dirty="0"/>
              <a:t>Vegetable starch</a:t>
            </a:r>
          </a:p>
          <a:p>
            <a:r>
              <a:rPr lang="en-GB" sz="2200" dirty="0"/>
              <a:t>Vegetable gum</a:t>
            </a:r>
          </a:p>
          <a:p>
            <a:endParaRPr lang="en-GB" sz="2200" dirty="0"/>
          </a:p>
        </p:txBody>
      </p:sp>
    </p:spTree>
    <p:extLst>
      <p:ext uri="{BB962C8B-B14F-4D97-AF65-F5344CB8AC3E}">
        <p14:creationId xmlns:p14="http://schemas.microsoft.com/office/powerpoint/2010/main" val="245025123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7E95-182B-4D92-A095-55CD2ADC4154}"/>
              </a:ext>
            </a:extLst>
          </p:cNvPr>
          <p:cNvSpPr>
            <a:spLocks noGrp="1"/>
          </p:cNvSpPr>
          <p:nvPr>
            <p:ph type="title"/>
          </p:nvPr>
        </p:nvSpPr>
        <p:spPr/>
        <p:txBody>
          <a:bodyPr/>
          <a:lstStyle/>
          <a:p>
            <a:r>
              <a:rPr lang="en-GB" dirty="0">
                <a:solidFill>
                  <a:srgbClr val="FF3399"/>
                </a:solidFill>
              </a:rPr>
              <a:t>13.</a:t>
            </a:r>
            <a:r>
              <a:rPr lang="en-GB" dirty="0"/>
              <a:t> Sulphites</a:t>
            </a:r>
          </a:p>
        </p:txBody>
      </p:sp>
      <p:sp>
        <p:nvSpPr>
          <p:cNvPr id="3" name="Content Placeholder 2">
            <a:extLst>
              <a:ext uri="{FF2B5EF4-FFF2-40B4-BE49-F238E27FC236}">
                <a16:creationId xmlns:a16="http://schemas.microsoft.com/office/drawing/2014/main" id="{D00E4A6B-E69F-4456-A58D-6E995AA04099}"/>
              </a:ext>
            </a:extLst>
          </p:cNvPr>
          <p:cNvSpPr>
            <a:spLocks noGrp="1"/>
          </p:cNvSpPr>
          <p:nvPr>
            <p:ph sz="half" idx="1"/>
          </p:nvPr>
        </p:nvSpPr>
        <p:spPr>
          <a:xfrm>
            <a:off x="443384" y="1185333"/>
            <a:ext cx="4416648" cy="4525963"/>
          </a:xfrm>
        </p:spPr>
        <p:txBody>
          <a:bodyPr/>
          <a:lstStyle/>
          <a:p>
            <a:r>
              <a:rPr lang="en-GB" sz="2400" dirty="0"/>
              <a:t>Sulphites are preservatives used in the production of some foods and drinks</a:t>
            </a:r>
          </a:p>
          <a:p>
            <a:r>
              <a:rPr lang="en-GB" sz="2400" dirty="0"/>
              <a:t>Sulphite allergy is quite rare </a:t>
            </a:r>
          </a:p>
          <a:p>
            <a:r>
              <a:rPr lang="en-GB" sz="2400" dirty="0"/>
              <a:t>More prevalent in people who suffer with asthma</a:t>
            </a:r>
          </a:p>
          <a:p>
            <a:r>
              <a:rPr lang="en-GB" sz="2400" dirty="0"/>
              <a:t>Reactions can cause wheezing and coughing</a:t>
            </a:r>
          </a:p>
          <a:p>
            <a:r>
              <a:rPr lang="en-GB" sz="2400" dirty="0"/>
              <a:t>Severe symptoms are rare</a:t>
            </a:r>
          </a:p>
        </p:txBody>
      </p:sp>
      <p:pic>
        <p:nvPicPr>
          <p:cNvPr id="6" name="Content Placeholder 5" descr="A piece of cake on a table&#10;&#10;Description automatically generated">
            <a:extLst>
              <a:ext uri="{FF2B5EF4-FFF2-40B4-BE49-F238E27FC236}">
                <a16:creationId xmlns:a16="http://schemas.microsoft.com/office/drawing/2014/main" id="{2AFA0D7C-74E6-4245-B08E-BE79383EB13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860032" y="1772816"/>
            <a:ext cx="4038600" cy="2691742"/>
          </a:xfrm>
        </p:spPr>
      </p:pic>
    </p:spTree>
    <p:extLst>
      <p:ext uri="{BB962C8B-B14F-4D97-AF65-F5344CB8AC3E}">
        <p14:creationId xmlns:p14="http://schemas.microsoft.com/office/powerpoint/2010/main" val="396616855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1A09B-4525-4A87-BA87-23A3B4A32132}"/>
              </a:ext>
            </a:extLst>
          </p:cNvPr>
          <p:cNvSpPr>
            <a:spLocks noGrp="1"/>
          </p:cNvSpPr>
          <p:nvPr>
            <p:ph type="title"/>
          </p:nvPr>
        </p:nvSpPr>
        <p:spPr>
          <a:xfrm>
            <a:off x="1285852" y="0"/>
            <a:ext cx="7858148" cy="1143000"/>
          </a:xfrm>
        </p:spPr>
        <p:txBody>
          <a:bodyPr/>
          <a:lstStyle/>
          <a:p>
            <a:r>
              <a:rPr lang="en-GB" dirty="0">
                <a:solidFill>
                  <a:srgbClr val="FF3399"/>
                </a:solidFill>
              </a:rPr>
              <a:t>13 </a:t>
            </a:r>
            <a:r>
              <a:rPr lang="en-GB" dirty="0"/>
              <a:t>What to look for on the label</a:t>
            </a:r>
          </a:p>
        </p:txBody>
      </p:sp>
      <p:sp>
        <p:nvSpPr>
          <p:cNvPr id="3" name="Content Placeholder 2">
            <a:extLst>
              <a:ext uri="{FF2B5EF4-FFF2-40B4-BE49-F238E27FC236}">
                <a16:creationId xmlns:a16="http://schemas.microsoft.com/office/drawing/2014/main" id="{896092F7-D0AC-4458-ADEE-148B7747401E}"/>
              </a:ext>
            </a:extLst>
          </p:cNvPr>
          <p:cNvSpPr>
            <a:spLocks noGrp="1"/>
          </p:cNvSpPr>
          <p:nvPr>
            <p:ph sz="half" idx="1"/>
          </p:nvPr>
        </p:nvSpPr>
        <p:spPr>
          <a:xfrm>
            <a:off x="457200" y="1052736"/>
            <a:ext cx="4038600" cy="5073427"/>
          </a:xfrm>
        </p:spPr>
        <p:txBody>
          <a:bodyPr/>
          <a:lstStyle/>
          <a:p>
            <a:r>
              <a:rPr lang="en-GB" sz="2200" dirty="0"/>
              <a:t>Sulphur</a:t>
            </a:r>
          </a:p>
          <a:p>
            <a:r>
              <a:rPr lang="en-GB" sz="2200" dirty="0"/>
              <a:t>Sulphur Dioxide</a:t>
            </a:r>
          </a:p>
          <a:p>
            <a:r>
              <a:rPr lang="en-GB" sz="2200" dirty="0"/>
              <a:t>Sulphite</a:t>
            </a:r>
          </a:p>
          <a:p>
            <a:r>
              <a:rPr lang="en-GB" sz="2200" dirty="0"/>
              <a:t>Sulphites</a:t>
            </a:r>
          </a:p>
          <a:p>
            <a:r>
              <a:rPr lang="en-GB" sz="2200" dirty="0"/>
              <a:t>Potassium bisulphite</a:t>
            </a:r>
          </a:p>
          <a:p>
            <a:r>
              <a:rPr lang="en-GB" sz="2200" dirty="0" err="1"/>
              <a:t>Metabisulphite</a:t>
            </a:r>
            <a:endParaRPr lang="en-GB" sz="2200" dirty="0"/>
          </a:p>
          <a:p>
            <a:r>
              <a:rPr lang="en-GB" sz="2200" dirty="0"/>
              <a:t>Sodium bisulphite</a:t>
            </a:r>
          </a:p>
          <a:p>
            <a:r>
              <a:rPr lang="en-GB" sz="2200" dirty="0"/>
              <a:t>Dithionite</a:t>
            </a:r>
          </a:p>
          <a:p>
            <a:r>
              <a:rPr lang="en-GB" sz="2200" dirty="0" err="1"/>
              <a:t>Metabisulphite</a:t>
            </a:r>
            <a:endParaRPr lang="en-GB" sz="2200" dirty="0"/>
          </a:p>
          <a:p>
            <a:r>
              <a:rPr lang="en-GB" sz="2200" dirty="0"/>
              <a:t>Sulphiting agents</a:t>
            </a:r>
          </a:p>
          <a:p>
            <a:r>
              <a:rPr lang="en-GB" sz="2200" dirty="0"/>
              <a:t>Sulphurous acid</a:t>
            </a:r>
          </a:p>
          <a:p>
            <a:r>
              <a:rPr lang="en-GB" sz="2200" dirty="0"/>
              <a:t>E220 Sulphur dioxide</a:t>
            </a:r>
          </a:p>
          <a:p>
            <a:r>
              <a:rPr lang="en-GB" sz="2200" dirty="0"/>
              <a:t>E221 Sodium sulphite</a:t>
            </a:r>
          </a:p>
        </p:txBody>
      </p:sp>
      <p:sp>
        <p:nvSpPr>
          <p:cNvPr id="4" name="Content Placeholder 3">
            <a:extLst>
              <a:ext uri="{FF2B5EF4-FFF2-40B4-BE49-F238E27FC236}">
                <a16:creationId xmlns:a16="http://schemas.microsoft.com/office/drawing/2014/main" id="{39EDCBCF-9592-464E-AE69-2DE13D7274F9}"/>
              </a:ext>
            </a:extLst>
          </p:cNvPr>
          <p:cNvSpPr>
            <a:spLocks noGrp="1"/>
          </p:cNvSpPr>
          <p:nvPr>
            <p:ph sz="half" idx="2"/>
          </p:nvPr>
        </p:nvSpPr>
        <p:spPr>
          <a:xfrm>
            <a:off x="3995936" y="1052736"/>
            <a:ext cx="5148064" cy="5256584"/>
          </a:xfrm>
        </p:spPr>
        <p:txBody>
          <a:bodyPr/>
          <a:lstStyle/>
          <a:p>
            <a:r>
              <a:rPr lang="en-GB" sz="2200" dirty="0"/>
              <a:t>E222 Sodium hydrogen sulphite</a:t>
            </a:r>
          </a:p>
          <a:p>
            <a:r>
              <a:rPr lang="en-GB" sz="2200" dirty="0"/>
              <a:t>E223 Sodium </a:t>
            </a:r>
            <a:r>
              <a:rPr lang="en-GB" sz="2200" dirty="0" err="1"/>
              <a:t>metabisulphite</a:t>
            </a:r>
            <a:endParaRPr lang="en-GB" sz="2200" dirty="0"/>
          </a:p>
          <a:p>
            <a:r>
              <a:rPr lang="en-GB" sz="2200" dirty="0"/>
              <a:t>E224 Potassium </a:t>
            </a:r>
            <a:r>
              <a:rPr lang="en-GB" sz="2200" dirty="0" err="1"/>
              <a:t>metabisulphit</a:t>
            </a:r>
            <a:endParaRPr lang="en-GB" sz="2200" dirty="0"/>
          </a:p>
          <a:p>
            <a:r>
              <a:rPr lang="en-GB" sz="2200" dirty="0"/>
              <a:t>E226 Calcium sulphite</a:t>
            </a:r>
          </a:p>
          <a:p>
            <a:r>
              <a:rPr lang="en-GB" sz="2200" dirty="0"/>
              <a:t>E227 Calcium hydrogen sulphite</a:t>
            </a:r>
          </a:p>
          <a:p>
            <a:r>
              <a:rPr lang="en-GB" sz="2200" dirty="0"/>
              <a:t>E228 Potassium hydrogen sulphite</a:t>
            </a:r>
          </a:p>
          <a:p>
            <a:r>
              <a:rPr lang="en-GB" sz="2200" dirty="0"/>
              <a:t>E150b Caustic sulphite caramel</a:t>
            </a:r>
          </a:p>
          <a:p>
            <a:r>
              <a:rPr lang="en-GB" sz="2200" dirty="0"/>
              <a:t>E150d Sulphite ammonia caramel</a:t>
            </a:r>
          </a:p>
          <a:p>
            <a:endParaRPr lang="en-GB" sz="2200" dirty="0"/>
          </a:p>
        </p:txBody>
      </p:sp>
      <p:pic>
        <p:nvPicPr>
          <p:cNvPr id="6" name="Picture 5" descr="A picture containing pool ball, pool table, sport, poolroom&#10;&#10;Description automatically generated">
            <a:extLst>
              <a:ext uri="{FF2B5EF4-FFF2-40B4-BE49-F238E27FC236}">
                <a16:creationId xmlns:a16="http://schemas.microsoft.com/office/drawing/2014/main" id="{CD8B6082-7D2E-47DF-9B8D-0C0444D3F4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61" r="5274" b="21513"/>
          <a:stretch/>
        </p:blipFill>
        <p:spPr>
          <a:xfrm>
            <a:off x="5724128" y="4506588"/>
            <a:ext cx="2224603" cy="1802732"/>
          </a:xfrm>
          <a:prstGeom prst="rect">
            <a:avLst/>
          </a:prstGeom>
        </p:spPr>
      </p:pic>
    </p:spTree>
    <p:extLst>
      <p:ext uri="{BB962C8B-B14F-4D97-AF65-F5344CB8AC3E}">
        <p14:creationId xmlns:p14="http://schemas.microsoft.com/office/powerpoint/2010/main" val="51611817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9063F-69E6-45DA-A3EB-0F34FEB40B68}"/>
              </a:ext>
            </a:extLst>
          </p:cNvPr>
          <p:cNvSpPr>
            <a:spLocks noGrp="1"/>
          </p:cNvSpPr>
          <p:nvPr>
            <p:ph type="title"/>
          </p:nvPr>
        </p:nvSpPr>
        <p:spPr/>
        <p:txBody>
          <a:bodyPr/>
          <a:lstStyle/>
          <a:p>
            <a:r>
              <a:rPr lang="en-GB" dirty="0">
                <a:solidFill>
                  <a:srgbClr val="FF3399"/>
                </a:solidFill>
              </a:rPr>
              <a:t>14.</a:t>
            </a:r>
            <a:r>
              <a:rPr lang="en-GB" dirty="0"/>
              <a:t> Tree Nuts</a:t>
            </a:r>
          </a:p>
        </p:txBody>
      </p:sp>
      <p:sp>
        <p:nvSpPr>
          <p:cNvPr id="3" name="Content Placeholder 2">
            <a:extLst>
              <a:ext uri="{FF2B5EF4-FFF2-40B4-BE49-F238E27FC236}">
                <a16:creationId xmlns:a16="http://schemas.microsoft.com/office/drawing/2014/main" id="{EBF4CFAD-B964-4F85-9302-9823B996C4B7}"/>
              </a:ext>
            </a:extLst>
          </p:cNvPr>
          <p:cNvSpPr>
            <a:spLocks noGrp="1"/>
          </p:cNvSpPr>
          <p:nvPr>
            <p:ph sz="half" idx="1"/>
          </p:nvPr>
        </p:nvSpPr>
        <p:spPr>
          <a:xfrm>
            <a:off x="457200" y="1600200"/>
            <a:ext cx="4546848" cy="4525963"/>
          </a:xfrm>
        </p:spPr>
        <p:txBody>
          <a:bodyPr/>
          <a:lstStyle/>
          <a:p>
            <a:r>
              <a:rPr lang="en-GB" sz="2400" dirty="0"/>
              <a:t>Tree nut allergy can affect many people with peanut allergy</a:t>
            </a:r>
          </a:p>
          <a:p>
            <a:pPr marL="0" indent="0">
              <a:buNone/>
            </a:pPr>
            <a:endParaRPr lang="en-GB" sz="800" dirty="0"/>
          </a:p>
          <a:p>
            <a:r>
              <a:rPr lang="en-GB" sz="2400" dirty="0"/>
              <a:t>Some people allergic to one tree nut, can become allergic to other tree nuts</a:t>
            </a:r>
          </a:p>
          <a:p>
            <a:pPr marL="0" indent="0">
              <a:buNone/>
            </a:pPr>
            <a:endParaRPr lang="en-GB" sz="800" dirty="0"/>
          </a:p>
          <a:p>
            <a:r>
              <a:rPr lang="en-GB" sz="2400" dirty="0"/>
              <a:t>Nuts are in many products</a:t>
            </a:r>
          </a:p>
          <a:p>
            <a:pPr marL="0" indent="0">
              <a:buNone/>
            </a:pPr>
            <a:endParaRPr lang="en-GB" sz="800" dirty="0"/>
          </a:p>
          <a:p>
            <a:r>
              <a:rPr lang="en-GB" sz="2400" dirty="0"/>
              <a:t>The possibility of cross contamination during food production can occur</a:t>
            </a:r>
          </a:p>
        </p:txBody>
      </p:sp>
      <p:pic>
        <p:nvPicPr>
          <p:cNvPr id="5" name="Content Placeholder 4">
            <a:extLst>
              <a:ext uri="{FF2B5EF4-FFF2-40B4-BE49-F238E27FC236}">
                <a16:creationId xmlns:a16="http://schemas.microsoft.com/office/drawing/2014/main" id="{31CBB04B-38F4-4BE3-B462-B28B7190AF02}"/>
              </a:ext>
            </a:extLst>
          </p:cNvPr>
          <p:cNvPicPr>
            <a:picLocks noGrp="1" noChangeAspect="1"/>
          </p:cNvPicPr>
          <p:nvPr>
            <p:ph sz="half" idx="2"/>
          </p:nvPr>
        </p:nvPicPr>
        <p:blipFill>
          <a:blip r:embed="rId2"/>
          <a:stretch>
            <a:fillRect/>
          </a:stretch>
        </p:blipFill>
        <p:spPr>
          <a:xfrm>
            <a:off x="5258894" y="1600200"/>
            <a:ext cx="3317275" cy="4525963"/>
          </a:xfrm>
          <a:prstGeom prst="rect">
            <a:avLst/>
          </a:prstGeom>
        </p:spPr>
      </p:pic>
    </p:spTree>
    <p:extLst>
      <p:ext uri="{BB962C8B-B14F-4D97-AF65-F5344CB8AC3E}">
        <p14:creationId xmlns:p14="http://schemas.microsoft.com/office/powerpoint/2010/main" val="294399510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5EB2-A908-4981-9F8F-28FD523070F4}"/>
              </a:ext>
            </a:extLst>
          </p:cNvPr>
          <p:cNvSpPr>
            <a:spLocks noGrp="1"/>
          </p:cNvSpPr>
          <p:nvPr>
            <p:ph type="title"/>
          </p:nvPr>
        </p:nvSpPr>
        <p:spPr>
          <a:xfrm>
            <a:off x="1285852" y="0"/>
            <a:ext cx="7858148" cy="1143000"/>
          </a:xfrm>
        </p:spPr>
        <p:txBody>
          <a:bodyPr/>
          <a:lstStyle/>
          <a:p>
            <a:r>
              <a:rPr lang="en-GB" dirty="0">
                <a:solidFill>
                  <a:srgbClr val="FF3399"/>
                </a:solidFill>
              </a:rPr>
              <a:t>14</a:t>
            </a:r>
            <a:r>
              <a:rPr lang="en-GB" dirty="0"/>
              <a:t> What to look for on the label</a:t>
            </a:r>
          </a:p>
        </p:txBody>
      </p:sp>
      <p:sp>
        <p:nvSpPr>
          <p:cNvPr id="3" name="Content Placeholder 2">
            <a:extLst>
              <a:ext uri="{FF2B5EF4-FFF2-40B4-BE49-F238E27FC236}">
                <a16:creationId xmlns:a16="http://schemas.microsoft.com/office/drawing/2014/main" id="{ABD810E8-EACA-4735-9A60-BC700A05BFA4}"/>
              </a:ext>
            </a:extLst>
          </p:cNvPr>
          <p:cNvSpPr>
            <a:spLocks noGrp="1"/>
          </p:cNvSpPr>
          <p:nvPr>
            <p:ph sz="half" idx="1"/>
          </p:nvPr>
        </p:nvSpPr>
        <p:spPr/>
        <p:txBody>
          <a:bodyPr/>
          <a:lstStyle/>
          <a:p>
            <a:r>
              <a:rPr lang="en-GB" sz="2400" dirty="0"/>
              <a:t>Almonds</a:t>
            </a:r>
          </a:p>
          <a:p>
            <a:r>
              <a:rPr lang="en-GB" sz="2400" dirty="0"/>
              <a:t>Hazelnuts</a:t>
            </a:r>
          </a:p>
          <a:p>
            <a:r>
              <a:rPr lang="en-GB" sz="2400" dirty="0"/>
              <a:t>Walnuts</a:t>
            </a:r>
          </a:p>
          <a:p>
            <a:r>
              <a:rPr lang="en-GB" sz="2400" dirty="0"/>
              <a:t>Cashews</a:t>
            </a:r>
          </a:p>
          <a:p>
            <a:r>
              <a:rPr lang="en-GB" sz="2400" dirty="0"/>
              <a:t>Pecan Nuts</a:t>
            </a:r>
          </a:p>
          <a:p>
            <a:r>
              <a:rPr lang="en-GB" sz="2400" dirty="0"/>
              <a:t>Brazil Nuts</a:t>
            </a:r>
          </a:p>
          <a:p>
            <a:r>
              <a:rPr lang="en-GB" sz="2400" dirty="0"/>
              <a:t>Pistachio Nuts</a:t>
            </a:r>
          </a:p>
          <a:p>
            <a:r>
              <a:rPr lang="en-GB" sz="2400" dirty="0"/>
              <a:t>Macadamia Nuts</a:t>
            </a:r>
          </a:p>
        </p:txBody>
      </p:sp>
      <p:pic>
        <p:nvPicPr>
          <p:cNvPr id="6" name="Content Placeholder 5" descr="A piece of bread&#10;&#10;Description automatically generated">
            <a:extLst>
              <a:ext uri="{FF2B5EF4-FFF2-40B4-BE49-F238E27FC236}">
                <a16:creationId xmlns:a16="http://schemas.microsoft.com/office/drawing/2014/main" id="{7886C5F8-93CA-4BE1-9464-107586CDC58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3634457" y="1191616"/>
            <a:ext cx="5189711" cy="5189711"/>
          </a:xfrm>
        </p:spPr>
      </p:pic>
    </p:spTree>
    <p:extLst>
      <p:ext uri="{BB962C8B-B14F-4D97-AF65-F5344CB8AC3E}">
        <p14:creationId xmlns:p14="http://schemas.microsoft.com/office/powerpoint/2010/main" val="19257704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14BCF-2F26-436E-9049-7C01263DDCE1}"/>
              </a:ext>
            </a:extLst>
          </p:cNvPr>
          <p:cNvSpPr>
            <a:spLocks noGrp="1"/>
          </p:cNvSpPr>
          <p:nvPr>
            <p:ph type="title"/>
          </p:nvPr>
        </p:nvSpPr>
        <p:spPr/>
        <p:txBody>
          <a:bodyPr/>
          <a:lstStyle/>
          <a:p>
            <a:r>
              <a:rPr lang="en-GB" dirty="0"/>
              <a:t>The menu of forgetfulness Part 3</a:t>
            </a:r>
          </a:p>
        </p:txBody>
      </p:sp>
      <p:sp>
        <p:nvSpPr>
          <p:cNvPr id="3" name="Text Placeholder 2">
            <a:extLst>
              <a:ext uri="{FF2B5EF4-FFF2-40B4-BE49-F238E27FC236}">
                <a16:creationId xmlns:a16="http://schemas.microsoft.com/office/drawing/2014/main" id="{A637472F-1FBA-4A34-9919-A23AE42CD313}"/>
              </a:ext>
            </a:extLst>
          </p:cNvPr>
          <p:cNvSpPr>
            <a:spLocks noGrp="1"/>
          </p:cNvSpPr>
          <p:nvPr>
            <p:ph type="body" idx="1"/>
          </p:nvPr>
        </p:nvSpPr>
        <p:spPr/>
        <p:txBody>
          <a:bodyPr/>
          <a:lstStyle/>
          <a:p>
            <a:endParaRPr lang="en-GB"/>
          </a:p>
        </p:txBody>
      </p:sp>
    </p:spTree>
    <p:extLst>
      <p:ext uri="{BB962C8B-B14F-4D97-AF65-F5344CB8AC3E}">
        <p14:creationId xmlns:p14="http://schemas.microsoft.com/office/powerpoint/2010/main" val="32656841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7D23C-6A3B-4E80-886F-0715F4BFEBDF}"/>
              </a:ext>
            </a:extLst>
          </p:cNvPr>
          <p:cNvSpPr>
            <a:spLocks noGrp="1"/>
          </p:cNvSpPr>
          <p:nvPr>
            <p:ph type="title"/>
          </p:nvPr>
        </p:nvSpPr>
        <p:spPr/>
        <p:txBody>
          <a:bodyPr/>
          <a:lstStyle/>
          <a:p>
            <a:r>
              <a:rPr lang="en-GB" dirty="0"/>
              <a:t>Anaphylaxis </a:t>
            </a:r>
            <a:r>
              <a:rPr lang="en-GB" dirty="0">
                <a:solidFill>
                  <a:srgbClr val="FF0000"/>
                </a:solidFill>
              </a:rPr>
              <a:t>2</a:t>
            </a:r>
          </a:p>
        </p:txBody>
      </p:sp>
      <p:sp>
        <p:nvSpPr>
          <p:cNvPr id="3" name="Content Placeholder 2">
            <a:extLst>
              <a:ext uri="{FF2B5EF4-FFF2-40B4-BE49-F238E27FC236}">
                <a16:creationId xmlns:a16="http://schemas.microsoft.com/office/drawing/2014/main" id="{91BFCA9A-EDA6-4BEB-961F-10CAD68E1B0E}"/>
              </a:ext>
            </a:extLst>
          </p:cNvPr>
          <p:cNvSpPr>
            <a:spLocks noGrp="1"/>
          </p:cNvSpPr>
          <p:nvPr>
            <p:ph sz="half" idx="1"/>
          </p:nvPr>
        </p:nvSpPr>
        <p:spPr>
          <a:xfrm>
            <a:off x="461687" y="1166018"/>
            <a:ext cx="4618856" cy="5431334"/>
          </a:xfrm>
        </p:spPr>
        <p:txBody>
          <a:bodyPr/>
          <a:lstStyle/>
          <a:p>
            <a:pPr marL="0" indent="0">
              <a:buNone/>
            </a:pPr>
            <a:r>
              <a:rPr lang="en-GB" sz="2400" dirty="0"/>
              <a:t>Other factors include:</a:t>
            </a:r>
          </a:p>
          <a:p>
            <a:r>
              <a:rPr lang="en-GB" sz="2200" dirty="0"/>
              <a:t>Biological:</a:t>
            </a:r>
          </a:p>
          <a:p>
            <a:pPr lvl="1"/>
            <a:r>
              <a:rPr lang="en-GB" sz="2000" dirty="0"/>
              <a:t>Semen</a:t>
            </a:r>
          </a:p>
          <a:p>
            <a:pPr lvl="1"/>
            <a:r>
              <a:rPr lang="en-GB" sz="2000" dirty="0"/>
              <a:t>Latex </a:t>
            </a:r>
          </a:p>
          <a:p>
            <a:pPr lvl="1"/>
            <a:r>
              <a:rPr lang="en-GB" sz="2000" dirty="0"/>
              <a:t>Hormonal</a:t>
            </a:r>
          </a:p>
          <a:p>
            <a:r>
              <a:rPr lang="en-GB" sz="2200" dirty="0"/>
              <a:t>Food Additives:</a:t>
            </a:r>
          </a:p>
          <a:p>
            <a:pPr lvl="1"/>
            <a:r>
              <a:rPr lang="en-GB" sz="2000" dirty="0"/>
              <a:t>Mono-Sodium Glutamate</a:t>
            </a:r>
          </a:p>
          <a:p>
            <a:pPr lvl="1"/>
            <a:r>
              <a:rPr lang="en-GB" sz="2000" dirty="0"/>
              <a:t>Food colourings</a:t>
            </a:r>
          </a:p>
          <a:p>
            <a:r>
              <a:rPr lang="en-GB" sz="2200" dirty="0"/>
              <a:t>Physical:</a:t>
            </a:r>
          </a:p>
          <a:p>
            <a:pPr lvl="1"/>
            <a:r>
              <a:rPr lang="en-GB" sz="2000" dirty="0"/>
              <a:t>Exercise (usually linked to another factor)</a:t>
            </a:r>
          </a:p>
          <a:p>
            <a:pPr lvl="1"/>
            <a:r>
              <a:rPr lang="en-GB" sz="2000" dirty="0"/>
              <a:t>Temperature – Hot or Cold</a:t>
            </a:r>
          </a:p>
          <a:p>
            <a:r>
              <a:rPr lang="en-GB" sz="2200" dirty="0"/>
              <a:t>Idiopathic = Unknown = 70%</a:t>
            </a:r>
          </a:p>
        </p:txBody>
      </p:sp>
      <p:pic>
        <p:nvPicPr>
          <p:cNvPr id="5" name="Content Placeholder 4">
            <a:extLst>
              <a:ext uri="{FF2B5EF4-FFF2-40B4-BE49-F238E27FC236}">
                <a16:creationId xmlns:a16="http://schemas.microsoft.com/office/drawing/2014/main" id="{F788ED08-3A20-4E8E-B7E6-DD7B35F81D60}"/>
              </a:ext>
            </a:extLst>
          </p:cNvPr>
          <p:cNvPicPr>
            <a:picLocks noGrp="1" noChangeAspect="1"/>
          </p:cNvPicPr>
          <p:nvPr>
            <p:ph sz="half" idx="2"/>
          </p:nvPr>
        </p:nvPicPr>
        <p:blipFill>
          <a:blip r:embed="rId3"/>
          <a:stretch>
            <a:fillRect/>
          </a:stretch>
        </p:blipFill>
        <p:spPr>
          <a:xfrm>
            <a:off x="5134753" y="2174037"/>
            <a:ext cx="3611577" cy="3415295"/>
          </a:xfrm>
          <a:prstGeom prst="rect">
            <a:avLst/>
          </a:prstGeom>
        </p:spPr>
      </p:pic>
      <p:sp>
        <p:nvSpPr>
          <p:cNvPr id="6" name="TextBox 5">
            <a:extLst>
              <a:ext uri="{FF2B5EF4-FFF2-40B4-BE49-F238E27FC236}">
                <a16:creationId xmlns:a16="http://schemas.microsoft.com/office/drawing/2014/main" id="{ADD52A65-7D64-43F8-898F-FB2A1DE07E62}"/>
              </a:ext>
            </a:extLst>
          </p:cNvPr>
          <p:cNvSpPr txBox="1"/>
          <p:nvPr/>
        </p:nvSpPr>
        <p:spPr>
          <a:xfrm>
            <a:off x="5080543" y="1166018"/>
            <a:ext cx="3739929" cy="830997"/>
          </a:xfrm>
          <a:prstGeom prst="rect">
            <a:avLst/>
          </a:prstGeom>
          <a:noFill/>
        </p:spPr>
        <p:txBody>
          <a:bodyPr wrap="square" rtlCol="0">
            <a:spAutoFit/>
          </a:bodyPr>
          <a:lstStyle/>
          <a:p>
            <a:pPr algn="ctr"/>
            <a:r>
              <a:rPr lang="en-GB" sz="2400" b="1" dirty="0">
                <a:latin typeface="Century Gothic" panose="020B0502020202020204" pitchFamily="34" charset="0"/>
              </a:rPr>
              <a:t>Causes of Anaphylaxis in Adults</a:t>
            </a:r>
          </a:p>
        </p:txBody>
      </p:sp>
    </p:spTree>
    <p:extLst>
      <p:ext uri="{BB962C8B-B14F-4D97-AF65-F5344CB8AC3E}">
        <p14:creationId xmlns:p14="http://schemas.microsoft.com/office/powerpoint/2010/main" val="105073291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F668E-FF6F-48B5-BE7B-6228110BD495}"/>
              </a:ext>
            </a:extLst>
          </p:cNvPr>
          <p:cNvSpPr>
            <a:spLocks noGrp="1"/>
          </p:cNvSpPr>
          <p:nvPr>
            <p:ph type="title"/>
          </p:nvPr>
        </p:nvSpPr>
        <p:spPr/>
        <p:txBody>
          <a:bodyPr/>
          <a:lstStyle/>
          <a:p>
            <a:r>
              <a:rPr lang="en-GB" dirty="0"/>
              <a:t>The Menu of Forgetfulness</a:t>
            </a:r>
          </a:p>
        </p:txBody>
      </p:sp>
      <p:sp>
        <p:nvSpPr>
          <p:cNvPr id="3" name="Content Placeholder 2">
            <a:extLst>
              <a:ext uri="{FF2B5EF4-FFF2-40B4-BE49-F238E27FC236}">
                <a16:creationId xmlns:a16="http://schemas.microsoft.com/office/drawing/2014/main" id="{06AB5CD9-4E83-432E-A7B7-708CFE87779A}"/>
              </a:ext>
            </a:extLst>
          </p:cNvPr>
          <p:cNvSpPr>
            <a:spLocks noGrp="1"/>
          </p:cNvSpPr>
          <p:nvPr>
            <p:ph idx="1"/>
          </p:nvPr>
        </p:nvSpPr>
        <p:spPr/>
        <p:txBody>
          <a:bodyPr/>
          <a:lstStyle/>
          <a:p>
            <a:r>
              <a:rPr lang="en-GB" dirty="0"/>
              <a:t>The person responsible for labelling the allergens on the menu items has forgotten to do them.</a:t>
            </a:r>
          </a:p>
          <a:p>
            <a:pPr marL="0" indent="0">
              <a:buNone/>
            </a:pPr>
            <a:endParaRPr lang="en-GB" sz="1000" dirty="0"/>
          </a:p>
          <a:p>
            <a:r>
              <a:rPr lang="en-GB" dirty="0"/>
              <a:t>Working in Pairs can you put in the correct allergens for today and tomorrow’s menus</a:t>
            </a:r>
          </a:p>
          <a:p>
            <a:pPr marL="0" indent="0">
              <a:buNone/>
            </a:pPr>
            <a:endParaRPr lang="en-GB" sz="1000" dirty="0"/>
          </a:p>
          <a:p>
            <a:r>
              <a:rPr lang="en-GB" dirty="0"/>
              <a:t>Just put in </a:t>
            </a:r>
            <a:r>
              <a:rPr lang="en-GB" b="1" dirty="0"/>
              <a:t>Peanuts</a:t>
            </a:r>
            <a:r>
              <a:rPr lang="en-GB" dirty="0"/>
              <a:t>, </a:t>
            </a:r>
            <a:r>
              <a:rPr lang="en-GB" b="1" dirty="0"/>
              <a:t>Sesame,</a:t>
            </a:r>
            <a:r>
              <a:rPr lang="en-GB" dirty="0"/>
              <a:t> </a:t>
            </a:r>
            <a:r>
              <a:rPr lang="en-GB" b="1" dirty="0"/>
              <a:t>Soy Sulphites </a:t>
            </a:r>
            <a:r>
              <a:rPr lang="en-GB" dirty="0"/>
              <a:t>and</a:t>
            </a:r>
            <a:r>
              <a:rPr lang="en-GB" b="1" dirty="0"/>
              <a:t> Tree Nuts</a:t>
            </a:r>
            <a:r>
              <a:rPr lang="en-GB" dirty="0"/>
              <a:t> </a:t>
            </a:r>
          </a:p>
          <a:p>
            <a:endParaRPr lang="en-GB" dirty="0"/>
          </a:p>
        </p:txBody>
      </p:sp>
    </p:spTree>
    <p:extLst>
      <p:ext uri="{BB962C8B-B14F-4D97-AF65-F5344CB8AC3E}">
        <p14:creationId xmlns:p14="http://schemas.microsoft.com/office/powerpoint/2010/main" val="371940828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A718B-0A48-427B-985C-677431EE7BB6}"/>
              </a:ext>
            </a:extLst>
          </p:cNvPr>
          <p:cNvSpPr>
            <a:spLocks noGrp="1"/>
          </p:cNvSpPr>
          <p:nvPr>
            <p:ph type="title"/>
          </p:nvPr>
        </p:nvSpPr>
        <p:spPr/>
        <p:txBody>
          <a:bodyPr/>
          <a:lstStyle/>
          <a:p>
            <a:r>
              <a:rPr lang="en-GB" dirty="0"/>
              <a:t>This list Jesus College uses</a:t>
            </a:r>
          </a:p>
        </p:txBody>
      </p:sp>
      <p:pic>
        <p:nvPicPr>
          <p:cNvPr id="4" name="Content Placeholder 3">
            <a:extLst>
              <a:ext uri="{FF2B5EF4-FFF2-40B4-BE49-F238E27FC236}">
                <a16:creationId xmlns:a16="http://schemas.microsoft.com/office/drawing/2014/main" id="{855F7E00-7E35-4650-8982-EEB56841BF76}"/>
              </a:ext>
            </a:extLst>
          </p:cNvPr>
          <p:cNvPicPr>
            <a:picLocks noGrp="1" noChangeAspect="1"/>
          </p:cNvPicPr>
          <p:nvPr>
            <p:ph idx="1"/>
          </p:nvPr>
        </p:nvPicPr>
        <p:blipFill>
          <a:blip r:embed="rId3"/>
          <a:stretch>
            <a:fillRect/>
          </a:stretch>
        </p:blipFill>
        <p:spPr>
          <a:xfrm>
            <a:off x="4572000" y="1412776"/>
            <a:ext cx="3761934" cy="4272482"/>
          </a:xfrm>
          <a:prstGeom prst="rect">
            <a:avLst/>
          </a:prstGeom>
        </p:spPr>
      </p:pic>
      <p:sp>
        <p:nvSpPr>
          <p:cNvPr id="5" name="Rectangle 4">
            <a:extLst>
              <a:ext uri="{FF2B5EF4-FFF2-40B4-BE49-F238E27FC236}">
                <a16:creationId xmlns:a16="http://schemas.microsoft.com/office/drawing/2014/main" id="{E434D8E6-2573-4A9D-BF0D-43D68EA3AC5F}"/>
              </a:ext>
            </a:extLst>
          </p:cNvPr>
          <p:cNvSpPr/>
          <p:nvPr/>
        </p:nvSpPr>
        <p:spPr>
          <a:xfrm>
            <a:off x="899592" y="1484784"/>
            <a:ext cx="3508321" cy="3539430"/>
          </a:xfrm>
          <a:prstGeom prst="rect">
            <a:avLst/>
          </a:prstGeom>
        </p:spPr>
        <p:txBody>
          <a:bodyPr wrap="square">
            <a:spAutoFit/>
          </a:bodyPr>
          <a:lstStyle/>
          <a:p>
            <a:r>
              <a:rPr lang="en-GB" sz="3200" dirty="0">
                <a:latin typeface="Century Gothic" panose="020B0502020202020204" pitchFamily="34" charset="0"/>
              </a:rPr>
              <a:t>If colleges have their own codes participants should use the one they are most familiar with.</a:t>
            </a:r>
          </a:p>
        </p:txBody>
      </p:sp>
    </p:spTree>
    <p:extLst>
      <p:ext uri="{BB962C8B-B14F-4D97-AF65-F5344CB8AC3E}">
        <p14:creationId xmlns:p14="http://schemas.microsoft.com/office/powerpoint/2010/main" val="17226927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EB69F-CD0C-43A8-8C1B-F02120546B80}"/>
              </a:ext>
            </a:extLst>
          </p:cNvPr>
          <p:cNvSpPr>
            <a:spLocks noGrp="1"/>
          </p:cNvSpPr>
          <p:nvPr>
            <p:ph type="title"/>
          </p:nvPr>
        </p:nvSpPr>
        <p:spPr/>
        <p:txBody>
          <a:bodyPr/>
          <a:lstStyle/>
          <a:p>
            <a:r>
              <a:rPr lang="en-GB" dirty="0"/>
              <a:t>It Should look like this</a:t>
            </a:r>
          </a:p>
        </p:txBody>
      </p:sp>
      <p:pic>
        <p:nvPicPr>
          <p:cNvPr id="5" name="Picture 4">
            <a:extLst>
              <a:ext uri="{FF2B5EF4-FFF2-40B4-BE49-F238E27FC236}">
                <a16:creationId xmlns:a16="http://schemas.microsoft.com/office/drawing/2014/main" id="{D736C95C-949F-45E6-9C02-55866EB1BBF0}"/>
              </a:ext>
            </a:extLst>
          </p:cNvPr>
          <p:cNvPicPr>
            <a:picLocks noChangeAspect="1"/>
          </p:cNvPicPr>
          <p:nvPr/>
        </p:nvPicPr>
        <p:blipFill>
          <a:blip r:embed="rId3"/>
          <a:stretch>
            <a:fillRect/>
          </a:stretch>
        </p:blipFill>
        <p:spPr>
          <a:xfrm>
            <a:off x="1307629" y="996796"/>
            <a:ext cx="5208749" cy="5858863"/>
          </a:xfrm>
          <a:prstGeom prst="rect">
            <a:avLst/>
          </a:prstGeom>
        </p:spPr>
      </p:pic>
    </p:spTree>
    <p:extLst>
      <p:ext uri="{BB962C8B-B14F-4D97-AF65-F5344CB8AC3E}">
        <p14:creationId xmlns:p14="http://schemas.microsoft.com/office/powerpoint/2010/main" val="31231314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AE7EE-32A8-4B3F-A8BB-1D24B2D08474}"/>
              </a:ext>
            </a:extLst>
          </p:cNvPr>
          <p:cNvSpPr>
            <a:spLocks noGrp="1"/>
          </p:cNvSpPr>
          <p:nvPr>
            <p:ph type="title"/>
          </p:nvPr>
        </p:nvSpPr>
        <p:spPr/>
        <p:txBody>
          <a:bodyPr/>
          <a:lstStyle/>
          <a:p>
            <a:r>
              <a:rPr lang="en-GB" dirty="0"/>
              <a:t>Other Allergens</a:t>
            </a:r>
          </a:p>
        </p:txBody>
      </p:sp>
      <p:sp>
        <p:nvSpPr>
          <p:cNvPr id="3" name="Content Placeholder 2">
            <a:extLst>
              <a:ext uri="{FF2B5EF4-FFF2-40B4-BE49-F238E27FC236}">
                <a16:creationId xmlns:a16="http://schemas.microsoft.com/office/drawing/2014/main" id="{808B38C2-347E-42B3-A85C-1ACB3990F196}"/>
              </a:ext>
            </a:extLst>
          </p:cNvPr>
          <p:cNvSpPr>
            <a:spLocks noGrp="1"/>
          </p:cNvSpPr>
          <p:nvPr>
            <p:ph sz="half" idx="1"/>
          </p:nvPr>
        </p:nvSpPr>
        <p:spPr>
          <a:xfrm>
            <a:off x="448514" y="1232014"/>
            <a:ext cx="4330824" cy="5365337"/>
          </a:xfrm>
        </p:spPr>
        <p:txBody>
          <a:bodyPr/>
          <a:lstStyle/>
          <a:p>
            <a:pPr marL="0" indent="0">
              <a:buNone/>
            </a:pPr>
            <a:r>
              <a:rPr lang="en-GB" dirty="0"/>
              <a:t>Allergens covered by the are the top 14.</a:t>
            </a:r>
          </a:p>
          <a:p>
            <a:pPr marL="0" indent="0">
              <a:buNone/>
            </a:pPr>
            <a:r>
              <a:rPr lang="en-GB" dirty="0"/>
              <a:t>There are others you may know of including:</a:t>
            </a:r>
          </a:p>
          <a:p>
            <a:pPr>
              <a:buBlip>
                <a:blip r:embed="rId2"/>
              </a:buBlip>
            </a:pPr>
            <a:r>
              <a:rPr lang="en-GB" sz="2400" dirty="0"/>
              <a:t>Rice</a:t>
            </a:r>
          </a:p>
          <a:p>
            <a:pPr>
              <a:buBlip>
                <a:blip r:embed="rId2"/>
              </a:buBlip>
            </a:pPr>
            <a:r>
              <a:rPr lang="en-GB" sz="2400" dirty="0"/>
              <a:t>Mushrooms</a:t>
            </a:r>
          </a:p>
          <a:p>
            <a:pPr>
              <a:buBlip>
                <a:blip r:embed="rId2"/>
              </a:buBlip>
            </a:pPr>
            <a:r>
              <a:rPr lang="en-GB" sz="2400" dirty="0"/>
              <a:t>Strawberries</a:t>
            </a:r>
          </a:p>
          <a:p>
            <a:pPr>
              <a:buBlip>
                <a:blip r:embed="rId2"/>
              </a:buBlip>
            </a:pPr>
            <a:r>
              <a:rPr lang="en-GB" sz="2400" dirty="0"/>
              <a:t>Cotton</a:t>
            </a:r>
          </a:p>
          <a:p>
            <a:pPr>
              <a:buBlip>
                <a:blip r:embed="rId2"/>
              </a:buBlip>
            </a:pPr>
            <a:r>
              <a:rPr lang="en-GB" sz="2400" dirty="0"/>
              <a:t>Avocados</a:t>
            </a:r>
          </a:p>
          <a:p>
            <a:pPr>
              <a:buBlip>
                <a:blip r:embed="rId2"/>
              </a:buBlip>
            </a:pPr>
            <a:r>
              <a:rPr lang="en-GB" sz="2400" dirty="0"/>
              <a:t>Beer</a:t>
            </a:r>
          </a:p>
          <a:p>
            <a:pPr>
              <a:buBlip>
                <a:blip r:embed="rId2"/>
              </a:buBlip>
            </a:pPr>
            <a:r>
              <a:rPr lang="en-GB" sz="2400" dirty="0"/>
              <a:t>Penicillin</a:t>
            </a:r>
          </a:p>
          <a:p>
            <a:pPr>
              <a:buBlip>
                <a:blip r:embed="rId2"/>
              </a:buBlip>
            </a:pPr>
            <a:r>
              <a:rPr lang="en-GB" sz="2400" dirty="0"/>
              <a:t>Latex</a:t>
            </a:r>
          </a:p>
        </p:txBody>
      </p:sp>
      <p:pic>
        <p:nvPicPr>
          <p:cNvPr id="1026" name="Picture 2" descr="Image result for strawberry allergy">
            <a:extLst>
              <a:ext uri="{FF2B5EF4-FFF2-40B4-BE49-F238E27FC236}">
                <a16:creationId xmlns:a16="http://schemas.microsoft.com/office/drawing/2014/main" id="{69E49602-8663-471B-A5CC-D0F75292AF0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701605" y="2899319"/>
            <a:ext cx="2303514" cy="22911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 up of a device&#10;&#10;Description automatically generated">
            <a:extLst>
              <a:ext uri="{FF2B5EF4-FFF2-40B4-BE49-F238E27FC236}">
                <a16:creationId xmlns:a16="http://schemas.microsoft.com/office/drawing/2014/main" id="{6E74C4BA-3EBA-4651-AF8E-8F650435D558}"/>
              </a:ext>
            </a:extLst>
          </p:cNvPr>
          <p:cNvPicPr>
            <a:picLocks noChangeAspect="1"/>
          </p:cNvPicPr>
          <p:nvPr/>
        </p:nvPicPr>
        <p:blipFill rotWithShape="1">
          <a:blip r:embed="rId4">
            <a:extLst>
              <a:ext uri="{28A0092B-C50C-407E-A947-70E740481C1C}">
                <a14:useLocalDpi xmlns:a14="http://schemas.microsoft.com/office/drawing/2010/main" val="0"/>
              </a:ext>
            </a:extLst>
          </a:blip>
          <a:srcRect t="16515" b="23120"/>
          <a:stretch/>
        </p:blipFill>
        <p:spPr>
          <a:xfrm>
            <a:off x="3315805" y="4284952"/>
            <a:ext cx="3223245" cy="1945695"/>
          </a:xfrm>
          <a:prstGeom prst="rect">
            <a:avLst/>
          </a:prstGeom>
        </p:spPr>
      </p:pic>
      <p:pic>
        <p:nvPicPr>
          <p:cNvPr id="10" name="Picture 9" descr="A picture containing clipart&#10;&#10;Description automatically generated">
            <a:extLst>
              <a:ext uri="{FF2B5EF4-FFF2-40B4-BE49-F238E27FC236}">
                <a16:creationId xmlns:a16="http://schemas.microsoft.com/office/drawing/2014/main" id="{BB0EA1E4-23B8-41BF-8C49-9E2C3E172F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24870" y="1967933"/>
            <a:ext cx="2076984" cy="2076984"/>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93002A2A-857F-4C4E-B586-37A14819D9A4}"/>
              </a:ext>
            </a:extLst>
          </p:cNvPr>
          <p:cNvPicPr>
            <a:picLocks noChangeAspect="1"/>
          </p:cNvPicPr>
          <p:nvPr/>
        </p:nvPicPr>
        <p:blipFill rotWithShape="1">
          <a:blip r:embed="rId6">
            <a:extLst>
              <a:ext uri="{28A0092B-C50C-407E-A947-70E740481C1C}">
                <a14:useLocalDpi xmlns:a14="http://schemas.microsoft.com/office/drawing/2010/main" val="0"/>
              </a:ext>
            </a:extLst>
          </a:blip>
          <a:srcRect l="12220" r="13614"/>
          <a:stretch/>
        </p:blipFill>
        <p:spPr>
          <a:xfrm>
            <a:off x="6668463" y="571499"/>
            <a:ext cx="1647953" cy="2147921"/>
          </a:xfrm>
          <a:prstGeom prst="rect">
            <a:avLst/>
          </a:prstGeom>
        </p:spPr>
      </p:pic>
    </p:spTree>
    <p:extLst>
      <p:ext uri="{BB962C8B-B14F-4D97-AF65-F5344CB8AC3E}">
        <p14:creationId xmlns:p14="http://schemas.microsoft.com/office/powerpoint/2010/main" val="161873950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EDC47-BE22-47EE-9F53-35256DEAC94B}"/>
              </a:ext>
            </a:extLst>
          </p:cNvPr>
          <p:cNvSpPr>
            <a:spLocks noGrp="1"/>
          </p:cNvSpPr>
          <p:nvPr>
            <p:ph type="title"/>
          </p:nvPr>
        </p:nvSpPr>
        <p:spPr/>
        <p:txBody>
          <a:bodyPr/>
          <a:lstStyle/>
          <a:p>
            <a:r>
              <a:rPr lang="en-US" dirty="0"/>
              <a:t>Adapting and changing</a:t>
            </a:r>
            <a:endParaRPr lang="en-GB" dirty="0"/>
          </a:p>
        </p:txBody>
      </p:sp>
      <p:sp>
        <p:nvSpPr>
          <p:cNvPr id="3" name="Text Placeholder 2">
            <a:extLst>
              <a:ext uri="{FF2B5EF4-FFF2-40B4-BE49-F238E27FC236}">
                <a16:creationId xmlns:a16="http://schemas.microsoft.com/office/drawing/2014/main" id="{BA7EC272-B2E7-494E-B1D8-6E52CC2BCDC8}"/>
              </a:ext>
            </a:extLst>
          </p:cNvPr>
          <p:cNvSpPr>
            <a:spLocks noGrp="1"/>
          </p:cNvSpPr>
          <p:nvPr>
            <p:ph type="body" idx="1"/>
          </p:nvPr>
        </p:nvSpPr>
        <p:spPr/>
        <p:txBody>
          <a:bodyPr/>
          <a:lstStyle/>
          <a:p>
            <a:r>
              <a:rPr lang="en-GB" b="1" dirty="0"/>
              <a:t>Case Studies</a:t>
            </a:r>
            <a:endParaRPr lang="en-GB" dirty="0"/>
          </a:p>
        </p:txBody>
      </p:sp>
    </p:spTree>
    <p:extLst>
      <p:ext uri="{BB962C8B-B14F-4D97-AF65-F5344CB8AC3E}">
        <p14:creationId xmlns:p14="http://schemas.microsoft.com/office/powerpoint/2010/main" val="274272562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B1CE8-CB1F-44F7-932C-57DFB4C419A1}"/>
              </a:ext>
            </a:extLst>
          </p:cNvPr>
          <p:cNvSpPr>
            <a:spLocks noGrp="1"/>
          </p:cNvSpPr>
          <p:nvPr>
            <p:ph type="title"/>
          </p:nvPr>
        </p:nvSpPr>
        <p:spPr/>
        <p:txBody>
          <a:bodyPr/>
          <a:lstStyle/>
          <a:p>
            <a:r>
              <a:rPr lang="en-GB" dirty="0"/>
              <a:t>Cases Studies</a:t>
            </a:r>
          </a:p>
        </p:txBody>
      </p:sp>
      <p:sp>
        <p:nvSpPr>
          <p:cNvPr id="3" name="Content Placeholder 2">
            <a:extLst>
              <a:ext uri="{FF2B5EF4-FFF2-40B4-BE49-F238E27FC236}">
                <a16:creationId xmlns:a16="http://schemas.microsoft.com/office/drawing/2014/main" id="{6F7C55BD-1E3F-4B00-87E4-7B9C7BD553E5}"/>
              </a:ext>
            </a:extLst>
          </p:cNvPr>
          <p:cNvSpPr>
            <a:spLocks noGrp="1"/>
          </p:cNvSpPr>
          <p:nvPr>
            <p:ph sz="half" idx="1"/>
          </p:nvPr>
        </p:nvSpPr>
        <p:spPr>
          <a:xfrm>
            <a:off x="457199" y="1143000"/>
            <a:ext cx="4038600" cy="5382344"/>
          </a:xfrm>
        </p:spPr>
        <p:txBody>
          <a:bodyPr/>
          <a:lstStyle/>
          <a:p>
            <a:r>
              <a:rPr lang="en-GB" dirty="0"/>
              <a:t>Here are our six students again</a:t>
            </a:r>
          </a:p>
          <a:p>
            <a:r>
              <a:rPr lang="en-GB" dirty="0"/>
              <a:t>In this session we would like you to adapt and change the meals so that they are nutritionally balanced and appropriate to their ethical, religious and now therapeutic needs</a:t>
            </a:r>
          </a:p>
          <a:p>
            <a:pPr marL="0" indent="0">
              <a:buNone/>
            </a:pPr>
            <a:endParaRPr lang="en-GB" dirty="0"/>
          </a:p>
          <a:p>
            <a:pPr marL="0" indent="0">
              <a:buNone/>
            </a:pPr>
            <a:endParaRPr lang="en-GB" dirty="0"/>
          </a:p>
        </p:txBody>
      </p:sp>
      <p:pic>
        <p:nvPicPr>
          <p:cNvPr id="6" name="Content Placeholder 5" descr="A close up of food&#10;&#10;Description automatically generated">
            <a:extLst>
              <a:ext uri="{FF2B5EF4-FFF2-40B4-BE49-F238E27FC236}">
                <a16:creationId xmlns:a16="http://schemas.microsoft.com/office/drawing/2014/main" id="{7FEB534C-7A8E-41F8-9232-FAFB01FDF350}"/>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2" y="2038961"/>
            <a:ext cx="3938743" cy="2780077"/>
          </a:xfrm>
        </p:spPr>
      </p:pic>
    </p:spTree>
    <p:extLst>
      <p:ext uri="{BB962C8B-B14F-4D97-AF65-F5344CB8AC3E}">
        <p14:creationId xmlns:p14="http://schemas.microsoft.com/office/powerpoint/2010/main" val="174919748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19D83-6ED3-45C1-BC5D-6DF2B3DCF440}"/>
              </a:ext>
            </a:extLst>
          </p:cNvPr>
          <p:cNvSpPr>
            <a:spLocks noGrp="1"/>
          </p:cNvSpPr>
          <p:nvPr>
            <p:ph type="title"/>
          </p:nvPr>
        </p:nvSpPr>
        <p:spPr/>
        <p:txBody>
          <a:bodyPr/>
          <a:lstStyle/>
          <a:p>
            <a:r>
              <a:rPr lang="en-GB" dirty="0"/>
              <a:t>Thank You</a:t>
            </a:r>
          </a:p>
        </p:txBody>
      </p:sp>
      <p:sp>
        <p:nvSpPr>
          <p:cNvPr id="3" name="Text Placeholder 2">
            <a:extLst>
              <a:ext uri="{FF2B5EF4-FFF2-40B4-BE49-F238E27FC236}">
                <a16:creationId xmlns:a16="http://schemas.microsoft.com/office/drawing/2014/main" id="{D2806903-C2CA-4D84-B90D-33147C8BE5CB}"/>
              </a:ext>
            </a:extLst>
          </p:cNvPr>
          <p:cNvSpPr>
            <a:spLocks noGrp="1"/>
          </p:cNvSpPr>
          <p:nvPr>
            <p:ph type="body" idx="1"/>
          </p:nvPr>
        </p:nvSpPr>
        <p:spPr/>
        <p:txBody>
          <a:bodyPr/>
          <a:lstStyle/>
          <a:p>
            <a:r>
              <a:rPr lang="en-GB" dirty="0"/>
              <a:t>Final Questions</a:t>
            </a:r>
          </a:p>
        </p:txBody>
      </p:sp>
    </p:spTree>
    <p:extLst>
      <p:ext uri="{BB962C8B-B14F-4D97-AF65-F5344CB8AC3E}">
        <p14:creationId xmlns:p14="http://schemas.microsoft.com/office/powerpoint/2010/main" val="507364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4F07B-B407-4D09-BA8B-37A22BC5F6D6}"/>
              </a:ext>
            </a:extLst>
          </p:cNvPr>
          <p:cNvSpPr>
            <a:spLocks noGrp="1"/>
          </p:cNvSpPr>
          <p:nvPr>
            <p:ph type="title"/>
          </p:nvPr>
        </p:nvSpPr>
        <p:spPr/>
        <p:txBody>
          <a:bodyPr/>
          <a:lstStyle/>
          <a:p>
            <a:r>
              <a:rPr lang="en-GB" sz="3600" dirty="0"/>
              <a:t>In the event of a someone going into anaphylactic shock</a:t>
            </a:r>
          </a:p>
        </p:txBody>
      </p:sp>
      <p:sp>
        <p:nvSpPr>
          <p:cNvPr id="3" name="Content Placeholder 2">
            <a:extLst>
              <a:ext uri="{FF2B5EF4-FFF2-40B4-BE49-F238E27FC236}">
                <a16:creationId xmlns:a16="http://schemas.microsoft.com/office/drawing/2014/main" id="{91C20BDD-575D-4345-9BF8-BABAEA2C05BF}"/>
              </a:ext>
            </a:extLst>
          </p:cNvPr>
          <p:cNvSpPr>
            <a:spLocks noGrp="1"/>
          </p:cNvSpPr>
          <p:nvPr>
            <p:ph sz="half" idx="1"/>
          </p:nvPr>
        </p:nvSpPr>
        <p:spPr>
          <a:xfrm>
            <a:off x="507964" y="1128889"/>
            <a:ext cx="4038600" cy="5540471"/>
          </a:xfrm>
        </p:spPr>
        <p:txBody>
          <a:bodyPr/>
          <a:lstStyle/>
          <a:p>
            <a:pPr marL="0" indent="0">
              <a:buNone/>
            </a:pPr>
            <a:endParaRPr lang="en-GB" sz="1400" dirty="0"/>
          </a:p>
          <a:p>
            <a:pPr marL="0" indent="0">
              <a:buNone/>
            </a:pPr>
            <a:r>
              <a:rPr lang="en-GB" dirty="0"/>
              <a:t>First responders:</a:t>
            </a:r>
          </a:p>
          <a:p>
            <a:pPr marL="0" indent="0">
              <a:buNone/>
            </a:pPr>
            <a:endParaRPr lang="en-GB" sz="800" dirty="0"/>
          </a:p>
          <a:p>
            <a:pPr>
              <a:buBlip>
                <a:blip r:embed="rId2"/>
              </a:buBlip>
            </a:pPr>
            <a:r>
              <a:rPr lang="en-GB" sz="2200" dirty="0"/>
              <a:t>Primary treatment would is an adrenaline injection from the First Aid kit</a:t>
            </a:r>
          </a:p>
          <a:p>
            <a:pPr>
              <a:buBlip>
                <a:blip r:embed="rId2"/>
              </a:buBlip>
            </a:pPr>
            <a:r>
              <a:rPr lang="en-GB" sz="2200" dirty="0"/>
              <a:t>Does the patient have their own syringe</a:t>
            </a:r>
          </a:p>
          <a:p>
            <a:pPr>
              <a:buBlip>
                <a:blip r:embed="rId2"/>
              </a:buBlip>
            </a:pPr>
            <a:r>
              <a:rPr lang="en-GB" sz="2200" dirty="0"/>
              <a:t>If so encourage them to use it</a:t>
            </a:r>
          </a:p>
          <a:p>
            <a:pPr>
              <a:buBlip>
                <a:blip r:embed="rId2"/>
              </a:buBlip>
            </a:pPr>
            <a:r>
              <a:rPr lang="en-GB" sz="2200" dirty="0"/>
              <a:t>Where necessary give them the injection </a:t>
            </a:r>
            <a:r>
              <a:rPr lang="en-GB" sz="2200" b="1" dirty="0"/>
              <a:t>in the thigh</a:t>
            </a:r>
            <a:r>
              <a:rPr lang="en-GB" sz="2200" dirty="0"/>
              <a:t> yourself - </a:t>
            </a:r>
            <a:r>
              <a:rPr lang="en-GB" sz="2200" b="1" dirty="0">
                <a:solidFill>
                  <a:srgbClr val="FF0000"/>
                </a:solidFill>
              </a:rPr>
              <a:t>ASAP</a:t>
            </a:r>
          </a:p>
          <a:p>
            <a:pPr>
              <a:buBlip>
                <a:blip r:embed="rId2"/>
              </a:buBlip>
            </a:pPr>
            <a:r>
              <a:rPr lang="en-GB" sz="2200" dirty="0"/>
              <a:t>Make them comfortable</a:t>
            </a:r>
          </a:p>
          <a:p>
            <a:pPr>
              <a:buBlip>
                <a:blip r:embed="rId2"/>
              </a:buBlip>
            </a:pPr>
            <a:r>
              <a:rPr lang="en-GB" sz="2200" dirty="0"/>
              <a:t>Call an ambulance</a:t>
            </a:r>
          </a:p>
        </p:txBody>
      </p:sp>
      <p:pic>
        <p:nvPicPr>
          <p:cNvPr id="5" name="Content Placeholder 4" descr="See the source image">
            <a:extLst>
              <a:ext uri="{FF2B5EF4-FFF2-40B4-BE49-F238E27FC236}">
                <a16:creationId xmlns:a16="http://schemas.microsoft.com/office/drawing/2014/main" id="{503DADE1-20F7-4893-B823-53FF84D98D73}"/>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l="25260" r="13084"/>
          <a:stretch/>
        </p:blipFill>
        <p:spPr bwMode="auto">
          <a:xfrm>
            <a:off x="4737824" y="1600200"/>
            <a:ext cx="3859352" cy="452596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3096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Food Allergy quiz?</a:t>
            </a:r>
            <a:br>
              <a:rPr lang="en-GB" dirty="0"/>
            </a:br>
            <a:endParaRPr lang="en-GB" dirty="0"/>
          </a:p>
        </p:txBody>
      </p:sp>
    </p:spTree>
    <p:extLst>
      <p:ext uri="{BB962C8B-B14F-4D97-AF65-F5344CB8AC3E}">
        <p14:creationId xmlns:p14="http://schemas.microsoft.com/office/powerpoint/2010/main" val="7089903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algn="ctr"/>
            <a:r>
              <a:rPr lang="en-GB" b="1" dirty="0"/>
              <a:t>Outside of the hospital setting, food allergy is the most common trigger of anaphylaxis in both children and adults.</a:t>
            </a:r>
            <a:br>
              <a:rPr lang="en-GB" b="1" dirty="0"/>
            </a:br>
            <a:endParaRPr lang="en-GB" b="1" dirty="0"/>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1</a:t>
            </a:r>
          </a:p>
        </p:txBody>
      </p:sp>
    </p:spTree>
    <p:extLst>
      <p:ext uri="{BB962C8B-B14F-4D97-AF65-F5344CB8AC3E}">
        <p14:creationId xmlns:p14="http://schemas.microsoft.com/office/powerpoint/2010/main" val="33392530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8F61-74AC-4C85-B63D-EB594D7E9A22}"/>
              </a:ext>
            </a:extLst>
          </p:cNvPr>
          <p:cNvSpPr>
            <a:spLocks noGrp="1"/>
          </p:cNvSpPr>
          <p:nvPr>
            <p:ph type="title"/>
          </p:nvPr>
        </p:nvSpPr>
        <p:spPr/>
        <p:txBody>
          <a:bodyPr/>
          <a:lstStyle/>
          <a:p>
            <a:r>
              <a:rPr lang="en-GB" dirty="0"/>
              <a:t>Food Allergy Quiz </a:t>
            </a:r>
            <a:r>
              <a:rPr lang="en-GB" dirty="0">
                <a:solidFill>
                  <a:srgbClr val="FF0000"/>
                </a:solidFill>
              </a:rPr>
              <a:t>1</a:t>
            </a:r>
            <a:endParaRPr lang="en-GB" dirty="0"/>
          </a:p>
        </p:txBody>
      </p:sp>
      <p:sp>
        <p:nvSpPr>
          <p:cNvPr id="3" name="Content Placeholder 2">
            <a:extLst>
              <a:ext uri="{FF2B5EF4-FFF2-40B4-BE49-F238E27FC236}">
                <a16:creationId xmlns:a16="http://schemas.microsoft.com/office/drawing/2014/main" id="{2813871F-A3D8-4041-A9E1-958B9BDF411A}"/>
              </a:ext>
            </a:extLst>
          </p:cNvPr>
          <p:cNvSpPr>
            <a:spLocks noGrp="1"/>
          </p:cNvSpPr>
          <p:nvPr>
            <p:ph sz="half" idx="1"/>
          </p:nvPr>
        </p:nvSpPr>
        <p:spPr>
          <a:xfrm>
            <a:off x="457200" y="1600200"/>
            <a:ext cx="8219256" cy="4525963"/>
          </a:xfrm>
        </p:spPr>
        <p:txBody>
          <a:bodyPr/>
          <a:lstStyle/>
          <a:p>
            <a:pPr marL="0" indent="0" algn="ctr">
              <a:buNone/>
            </a:pPr>
            <a:r>
              <a:rPr lang="en-GB" sz="6000" dirty="0"/>
              <a:t>True</a:t>
            </a:r>
          </a:p>
          <a:p>
            <a:pPr marL="0" indent="0">
              <a:buNone/>
            </a:pPr>
            <a:endParaRPr lang="en-GB" sz="2400" dirty="0"/>
          </a:p>
          <a:p>
            <a:pPr marL="0" indent="0" algn="ctr">
              <a:buNone/>
            </a:pPr>
            <a:r>
              <a:rPr lang="en-GB" dirty="0"/>
              <a:t>Food allergens are the most common cause of anaphylaxis</a:t>
            </a:r>
          </a:p>
          <a:p>
            <a:pPr marL="0" indent="0" algn="ctr">
              <a:buNone/>
            </a:pPr>
            <a:r>
              <a:rPr lang="en-GB" dirty="0"/>
              <a:t>Accounting for about 30 to 40% of cases in all ages</a:t>
            </a:r>
          </a:p>
          <a:p>
            <a:pPr marL="0" indent="0" algn="ctr">
              <a:buNone/>
            </a:pPr>
            <a:r>
              <a:rPr lang="en-GB" dirty="0"/>
              <a:t>70 to 80% of cases in children. </a:t>
            </a:r>
            <a:endParaRPr lang="en-GB" sz="2400" dirty="0"/>
          </a:p>
        </p:txBody>
      </p:sp>
    </p:spTree>
    <p:extLst>
      <p:ext uri="{BB962C8B-B14F-4D97-AF65-F5344CB8AC3E}">
        <p14:creationId xmlns:p14="http://schemas.microsoft.com/office/powerpoint/2010/main" val="118056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Therapeutic eating </a:t>
            </a:r>
            <a:br>
              <a:rPr lang="en-GB" dirty="0"/>
            </a:br>
            <a:endParaRPr lang="en-GB" dirty="0"/>
          </a:p>
        </p:txBody>
      </p:sp>
      <p:sp>
        <p:nvSpPr>
          <p:cNvPr id="41" name="Text Placeholder 40"/>
          <p:cNvSpPr>
            <a:spLocks noGrp="1"/>
          </p:cNvSpPr>
          <p:nvPr>
            <p:ph type="body" idx="1"/>
          </p:nvPr>
        </p:nvSpPr>
        <p:spPr/>
        <p:txBody>
          <a:bodyPr/>
          <a:lstStyle/>
          <a:p>
            <a:r>
              <a:rPr lang="en-GB" dirty="0"/>
              <a:t>Module 3</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algn="ctr"/>
            <a:r>
              <a:rPr lang="en-GB" b="1" dirty="0"/>
              <a:t>Infants are at higher risk for fatal food-induced anaphylaxis than teenagers</a:t>
            </a:r>
            <a:br>
              <a:rPr lang="en-GB" dirty="0"/>
            </a:br>
            <a:endParaRPr lang="en-GB" dirty="0"/>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2</a:t>
            </a:r>
          </a:p>
        </p:txBody>
      </p:sp>
    </p:spTree>
    <p:extLst>
      <p:ext uri="{BB962C8B-B14F-4D97-AF65-F5344CB8AC3E}">
        <p14:creationId xmlns:p14="http://schemas.microsoft.com/office/powerpoint/2010/main" val="32306293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8F61-74AC-4C85-B63D-EB594D7E9A22}"/>
              </a:ext>
            </a:extLst>
          </p:cNvPr>
          <p:cNvSpPr>
            <a:spLocks noGrp="1"/>
          </p:cNvSpPr>
          <p:nvPr>
            <p:ph type="title"/>
          </p:nvPr>
        </p:nvSpPr>
        <p:spPr/>
        <p:txBody>
          <a:bodyPr/>
          <a:lstStyle/>
          <a:p>
            <a:r>
              <a:rPr lang="en-GB" dirty="0"/>
              <a:t>Food Allergy Quiz </a:t>
            </a:r>
            <a:r>
              <a:rPr lang="en-GB" dirty="0">
                <a:solidFill>
                  <a:srgbClr val="FF0000"/>
                </a:solidFill>
              </a:rPr>
              <a:t>2</a:t>
            </a:r>
          </a:p>
        </p:txBody>
      </p:sp>
      <p:sp>
        <p:nvSpPr>
          <p:cNvPr id="3" name="Content Placeholder 2">
            <a:extLst>
              <a:ext uri="{FF2B5EF4-FFF2-40B4-BE49-F238E27FC236}">
                <a16:creationId xmlns:a16="http://schemas.microsoft.com/office/drawing/2014/main" id="{2813871F-A3D8-4041-A9E1-958B9BDF411A}"/>
              </a:ext>
            </a:extLst>
          </p:cNvPr>
          <p:cNvSpPr>
            <a:spLocks noGrp="1"/>
          </p:cNvSpPr>
          <p:nvPr>
            <p:ph sz="half" idx="1"/>
          </p:nvPr>
        </p:nvSpPr>
        <p:spPr>
          <a:xfrm>
            <a:off x="457200" y="1600200"/>
            <a:ext cx="8219256" cy="4525963"/>
          </a:xfrm>
        </p:spPr>
        <p:txBody>
          <a:bodyPr/>
          <a:lstStyle/>
          <a:p>
            <a:pPr marL="0" indent="0" algn="ctr">
              <a:buNone/>
            </a:pPr>
            <a:r>
              <a:rPr lang="en-GB" sz="6000" dirty="0"/>
              <a:t>False</a:t>
            </a:r>
          </a:p>
          <a:p>
            <a:pPr marL="0" indent="0">
              <a:buNone/>
            </a:pPr>
            <a:endParaRPr lang="en-GB" sz="2400" dirty="0"/>
          </a:p>
          <a:p>
            <a:pPr marL="0" indent="0" algn="ctr">
              <a:buNone/>
            </a:pPr>
            <a:r>
              <a:rPr lang="en-GB" dirty="0"/>
              <a:t>Case studies suggest that teenagers</a:t>
            </a:r>
          </a:p>
          <a:p>
            <a:pPr marL="0" indent="0" algn="ctr">
              <a:buNone/>
            </a:pPr>
            <a:r>
              <a:rPr lang="en-GB" dirty="0"/>
              <a:t>Especially with a prior history of asthma, </a:t>
            </a:r>
          </a:p>
          <a:p>
            <a:pPr marL="0" indent="0" algn="ctr">
              <a:buNone/>
            </a:pPr>
            <a:r>
              <a:rPr lang="en-GB" dirty="0"/>
              <a:t>and the delay in the administration of epinephrine are all associated food-induced anaphylaxis</a:t>
            </a:r>
            <a:endParaRPr lang="en-GB" sz="2400" dirty="0"/>
          </a:p>
        </p:txBody>
      </p:sp>
    </p:spTree>
    <p:extLst>
      <p:ext uri="{BB962C8B-B14F-4D97-AF65-F5344CB8AC3E}">
        <p14:creationId xmlns:p14="http://schemas.microsoft.com/office/powerpoint/2010/main" val="1865144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algn="ctr"/>
            <a:r>
              <a:rPr lang="en-GB" b="1" dirty="0"/>
              <a:t>The results of food-specific </a:t>
            </a:r>
            <a:r>
              <a:rPr lang="en-GB" b="1" dirty="0" err="1"/>
              <a:t>IgE</a:t>
            </a:r>
            <a:r>
              <a:rPr lang="en-GB" b="1" dirty="0"/>
              <a:t> tests (skin prick test, serum levels) reliably predict the severity of future reactions to the food</a:t>
            </a:r>
            <a:br>
              <a:rPr lang="en-GB" dirty="0"/>
            </a:br>
            <a:endParaRPr lang="en-GB" dirty="0"/>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3</a:t>
            </a:r>
          </a:p>
        </p:txBody>
      </p:sp>
    </p:spTree>
    <p:extLst>
      <p:ext uri="{BB962C8B-B14F-4D97-AF65-F5344CB8AC3E}">
        <p14:creationId xmlns:p14="http://schemas.microsoft.com/office/powerpoint/2010/main" val="3067383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8F61-74AC-4C85-B63D-EB594D7E9A22}"/>
              </a:ext>
            </a:extLst>
          </p:cNvPr>
          <p:cNvSpPr>
            <a:spLocks noGrp="1"/>
          </p:cNvSpPr>
          <p:nvPr>
            <p:ph type="title"/>
          </p:nvPr>
        </p:nvSpPr>
        <p:spPr/>
        <p:txBody>
          <a:bodyPr/>
          <a:lstStyle/>
          <a:p>
            <a:r>
              <a:rPr lang="en-GB" dirty="0"/>
              <a:t>Food Allergy Quiz </a:t>
            </a:r>
            <a:r>
              <a:rPr lang="en-GB" dirty="0">
                <a:solidFill>
                  <a:srgbClr val="FF0000"/>
                </a:solidFill>
              </a:rPr>
              <a:t>3</a:t>
            </a:r>
          </a:p>
        </p:txBody>
      </p:sp>
      <p:sp>
        <p:nvSpPr>
          <p:cNvPr id="3" name="Content Placeholder 2">
            <a:extLst>
              <a:ext uri="{FF2B5EF4-FFF2-40B4-BE49-F238E27FC236}">
                <a16:creationId xmlns:a16="http://schemas.microsoft.com/office/drawing/2014/main" id="{2813871F-A3D8-4041-A9E1-958B9BDF411A}"/>
              </a:ext>
            </a:extLst>
          </p:cNvPr>
          <p:cNvSpPr>
            <a:spLocks noGrp="1"/>
          </p:cNvSpPr>
          <p:nvPr>
            <p:ph sz="half" idx="1"/>
          </p:nvPr>
        </p:nvSpPr>
        <p:spPr>
          <a:xfrm>
            <a:off x="457200" y="1600200"/>
            <a:ext cx="8219256" cy="4525963"/>
          </a:xfrm>
        </p:spPr>
        <p:txBody>
          <a:bodyPr/>
          <a:lstStyle/>
          <a:p>
            <a:pPr marL="0" indent="0" algn="ctr">
              <a:buNone/>
            </a:pPr>
            <a:r>
              <a:rPr lang="en-GB" sz="6000" dirty="0"/>
              <a:t>False</a:t>
            </a:r>
          </a:p>
          <a:p>
            <a:pPr marL="0" indent="0">
              <a:buNone/>
            </a:pPr>
            <a:endParaRPr lang="en-GB" sz="2400" dirty="0"/>
          </a:p>
          <a:p>
            <a:pPr algn="ctr">
              <a:buBlip>
                <a:blip r:embed="rId3"/>
              </a:buBlip>
            </a:pPr>
            <a:r>
              <a:rPr lang="en-GB" dirty="0"/>
              <a:t>No current diagnostic test can predict the severity of future reactions.</a:t>
            </a:r>
          </a:p>
          <a:p>
            <a:pPr>
              <a:buBlip>
                <a:blip r:embed="rId3"/>
              </a:buBlip>
            </a:pPr>
            <a:endParaRPr lang="en-GB" sz="2400" dirty="0"/>
          </a:p>
        </p:txBody>
      </p:sp>
    </p:spTree>
    <p:extLst>
      <p:ext uri="{BB962C8B-B14F-4D97-AF65-F5344CB8AC3E}">
        <p14:creationId xmlns:p14="http://schemas.microsoft.com/office/powerpoint/2010/main" val="31265859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algn="ctr"/>
            <a:r>
              <a:rPr lang="en-GB" b="1" dirty="0"/>
              <a:t>Exercising after ingesting food may increase the severity of a reaction.</a:t>
            </a:r>
            <a:br>
              <a:rPr lang="en-GB" b="1" dirty="0"/>
            </a:br>
            <a:endParaRPr lang="en-GB" b="1" dirty="0"/>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4</a:t>
            </a:r>
          </a:p>
        </p:txBody>
      </p:sp>
    </p:spTree>
    <p:extLst>
      <p:ext uri="{BB962C8B-B14F-4D97-AF65-F5344CB8AC3E}">
        <p14:creationId xmlns:p14="http://schemas.microsoft.com/office/powerpoint/2010/main" val="2531059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8F61-74AC-4C85-B63D-EB594D7E9A22}"/>
              </a:ext>
            </a:extLst>
          </p:cNvPr>
          <p:cNvSpPr>
            <a:spLocks noGrp="1"/>
          </p:cNvSpPr>
          <p:nvPr>
            <p:ph type="title"/>
          </p:nvPr>
        </p:nvSpPr>
        <p:spPr/>
        <p:txBody>
          <a:bodyPr/>
          <a:lstStyle/>
          <a:p>
            <a:r>
              <a:rPr lang="en-GB" dirty="0"/>
              <a:t>Food Allergy Quiz </a:t>
            </a:r>
            <a:r>
              <a:rPr lang="en-GB" dirty="0">
                <a:solidFill>
                  <a:srgbClr val="FF0000"/>
                </a:solidFill>
              </a:rPr>
              <a:t>4</a:t>
            </a:r>
          </a:p>
        </p:txBody>
      </p:sp>
      <p:sp>
        <p:nvSpPr>
          <p:cNvPr id="3" name="Content Placeholder 2">
            <a:extLst>
              <a:ext uri="{FF2B5EF4-FFF2-40B4-BE49-F238E27FC236}">
                <a16:creationId xmlns:a16="http://schemas.microsoft.com/office/drawing/2014/main" id="{2813871F-A3D8-4041-A9E1-958B9BDF411A}"/>
              </a:ext>
            </a:extLst>
          </p:cNvPr>
          <p:cNvSpPr>
            <a:spLocks noGrp="1"/>
          </p:cNvSpPr>
          <p:nvPr>
            <p:ph sz="half" idx="1"/>
          </p:nvPr>
        </p:nvSpPr>
        <p:spPr>
          <a:xfrm>
            <a:off x="457200" y="1600200"/>
            <a:ext cx="8219256" cy="4525963"/>
          </a:xfrm>
        </p:spPr>
        <p:txBody>
          <a:bodyPr/>
          <a:lstStyle/>
          <a:p>
            <a:pPr marL="0" indent="0" algn="ctr">
              <a:buNone/>
            </a:pPr>
            <a:r>
              <a:rPr lang="en-GB" sz="6000" dirty="0"/>
              <a:t>True</a:t>
            </a:r>
          </a:p>
          <a:p>
            <a:pPr marL="0" indent="0">
              <a:buNone/>
            </a:pPr>
            <a:endParaRPr lang="en-GB" sz="2400" dirty="0"/>
          </a:p>
          <a:p>
            <a:pPr algn="ctr">
              <a:buBlip>
                <a:blip r:embed="rId3"/>
              </a:buBlip>
            </a:pPr>
            <a:r>
              <a:rPr lang="en-GB" dirty="0"/>
              <a:t>Exercising, having a related viral illness, ingesting alcohol, or taking drugs such as antacids and aspirin may increase the severity of an acute reaction to food.</a:t>
            </a:r>
            <a:endParaRPr lang="en-GB" sz="2400" dirty="0"/>
          </a:p>
        </p:txBody>
      </p:sp>
    </p:spTree>
    <p:extLst>
      <p:ext uri="{BB962C8B-B14F-4D97-AF65-F5344CB8AC3E}">
        <p14:creationId xmlns:p14="http://schemas.microsoft.com/office/powerpoint/2010/main" val="205753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algn="ctr"/>
            <a:r>
              <a:rPr lang="en-GB" b="1" dirty="0"/>
              <a:t>A child with peanut allergy has about a 20% chance of outgrowing peanut allergy</a:t>
            </a:r>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5</a:t>
            </a:r>
          </a:p>
        </p:txBody>
      </p:sp>
    </p:spTree>
    <p:extLst>
      <p:ext uri="{BB962C8B-B14F-4D97-AF65-F5344CB8AC3E}">
        <p14:creationId xmlns:p14="http://schemas.microsoft.com/office/powerpoint/2010/main" val="18160311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8F61-74AC-4C85-B63D-EB594D7E9A22}"/>
              </a:ext>
            </a:extLst>
          </p:cNvPr>
          <p:cNvSpPr>
            <a:spLocks noGrp="1"/>
          </p:cNvSpPr>
          <p:nvPr>
            <p:ph type="title"/>
          </p:nvPr>
        </p:nvSpPr>
        <p:spPr/>
        <p:txBody>
          <a:bodyPr/>
          <a:lstStyle/>
          <a:p>
            <a:r>
              <a:rPr lang="en-GB" dirty="0"/>
              <a:t>Food Allergy Quiz </a:t>
            </a:r>
            <a:r>
              <a:rPr lang="en-GB" dirty="0">
                <a:solidFill>
                  <a:srgbClr val="FF0000"/>
                </a:solidFill>
              </a:rPr>
              <a:t>5</a:t>
            </a:r>
          </a:p>
        </p:txBody>
      </p:sp>
      <p:sp>
        <p:nvSpPr>
          <p:cNvPr id="3" name="Content Placeholder 2">
            <a:extLst>
              <a:ext uri="{FF2B5EF4-FFF2-40B4-BE49-F238E27FC236}">
                <a16:creationId xmlns:a16="http://schemas.microsoft.com/office/drawing/2014/main" id="{2813871F-A3D8-4041-A9E1-958B9BDF411A}"/>
              </a:ext>
            </a:extLst>
          </p:cNvPr>
          <p:cNvSpPr>
            <a:spLocks noGrp="1"/>
          </p:cNvSpPr>
          <p:nvPr>
            <p:ph sz="half" idx="1"/>
          </p:nvPr>
        </p:nvSpPr>
        <p:spPr>
          <a:xfrm>
            <a:off x="457200" y="1600200"/>
            <a:ext cx="8219256" cy="4525963"/>
          </a:xfrm>
        </p:spPr>
        <p:txBody>
          <a:bodyPr/>
          <a:lstStyle/>
          <a:p>
            <a:pPr marL="0" indent="0" algn="ctr">
              <a:buNone/>
            </a:pPr>
            <a:r>
              <a:rPr lang="en-GB" sz="6000" dirty="0"/>
              <a:t>True</a:t>
            </a:r>
          </a:p>
          <a:p>
            <a:pPr marL="0" indent="0">
              <a:buNone/>
            </a:pPr>
            <a:endParaRPr lang="en-GB" sz="2400" dirty="0"/>
          </a:p>
          <a:p>
            <a:pPr algn="ctr">
              <a:buBlip>
                <a:blip r:embed="rId3"/>
              </a:buBlip>
            </a:pPr>
            <a:r>
              <a:rPr lang="en-GB" sz="2400" dirty="0"/>
              <a:t>In about 20% of children with peanut allergy, it resolves with time. </a:t>
            </a:r>
          </a:p>
          <a:p>
            <a:pPr algn="ctr">
              <a:buBlip>
                <a:blip r:embed="rId3"/>
              </a:buBlip>
            </a:pPr>
            <a:r>
              <a:rPr lang="en-GB" sz="2400" dirty="0"/>
              <a:t>In children allergic to tree nuts the resolution rate is about 9%. </a:t>
            </a:r>
          </a:p>
          <a:p>
            <a:pPr algn="ctr">
              <a:buBlip>
                <a:blip r:embed="rId3"/>
              </a:buBlip>
            </a:pPr>
            <a:r>
              <a:rPr lang="en-GB" sz="2400" dirty="0"/>
              <a:t>In contrast, the majority of children with cow milk, egg, soybean, and wheat allergy outgrow these allergies with age. </a:t>
            </a:r>
          </a:p>
        </p:txBody>
      </p:sp>
    </p:spTree>
    <p:extLst>
      <p:ext uri="{BB962C8B-B14F-4D97-AF65-F5344CB8AC3E}">
        <p14:creationId xmlns:p14="http://schemas.microsoft.com/office/powerpoint/2010/main" val="2804067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algn="ctr"/>
            <a:r>
              <a:rPr lang="en-GB" b="1" dirty="0"/>
              <a:t>Peanuts and tree nuts are the most common triggers in cases of fatal food-induced anaphylaxis</a:t>
            </a:r>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6</a:t>
            </a:r>
          </a:p>
        </p:txBody>
      </p:sp>
    </p:spTree>
    <p:extLst>
      <p:ext uri="{BB962C8B-B14F-4D97-AF65-F5344CB8AC3E}">
        <p14:creationId xmlns:p14="http://schemas.microsoft.com/office/powerpoint/2010/main" val="1438432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08F61-74AC-4C85-B63D-EB594D7E9A22}"/>
              </a:ext>
            </a:extLst>
          </p:cNvPr>
          <p:cNvSpPr>
            <a:spLocks noGrp="1"/>
          </p:cNvSpPr>
          <p:nvPr>
            <p:ph type="title"/>
          </p:nvPr>
        </p:nvSpPr>
        <p:spPr/>
        <p:txBody>
          <a:bodyPr/>
          <a:lstStyle/>
          <a:p>
            <a:r>
              <a:rPr lang="en-GB" dirty="0"/>
              <a:t>Food Allergy Quiz </a:t>
            </a:r>
            <a:r>
              <a:rPr lang="en-GB" dirty="0">
                <a:solidFill>
                  <a:srgbClr val="FF0000"/>
                </a:solidFill>
              </a:rPr>
              <a:t>6</a:t>
            </a:r>
          </a:p>
        </p:txBody>
      </p:sp>
      <p:sp>
        <p:nvSpPr>
          <p:cNvPr id="3" name="Content Placeholder 2">
            <a:extLst>
              <a:ext uri="{FF2B5EF4-FFF2-40B4-BE49-F238E27FC236}">
                <a16:creationId xmlns:a16="http://schemas.microsoft.com/office/drawing/2014/main" id="{2813871F-A3D8-4041-A9E1-958B9BDF411A}"/>
              </a:ext>
            </a:extLst>
          </p:cNvPr>
          <p:cNvSpPr>
            <a:spLocks noGrp="1"/>
          </p:cNvSpPr>
          <p:nvPr>
            <p:ph sz="half" idx="1"/>
          </p:nvPr>
        </p:nvSpPr>
        <p:spPr>
          <a:xfrm>
            <a:off x="457200" y="1600200"/>
            <a:ext cx="8219256" cy="4525963"/>
          </a:xfrm>
        </p:spPr>
        <p:txBody>
          <a:bodyPr/>
          <a:lstStyle/>
          <a:p>
            <a:pPr marL="0" indent="0" algn="ctr">
              <a:buNone/>
            </a:pPr>
            <a:r>
              <a:rPr lang="en-GB" sz="6000" dirty="0"/>
              <a:t>True</a:t>
            </a:r>
          </a:p>
          <a:p>
            <a:pPr marL="0" indent="0">
              <a:buNone/>
            </a:pPr>
            <a:endParaRPr lang="en-GB" sz="2400" dirty="0"/>
          </a:p>
          <a:p>
            <a:pPr algn="ctr">
              <a:buBlip>
                <a:blip r:embed="rId3"/>
              </a:buBlip>
            </a:pPr>
            <a:r>
              <a:rPr lang="en-GB" sz="2400" dirty="0"/>
              <a:t>Any food can cause food-induced anaphylaxis,</a:t>
            </a:r>
          </a:p>
          <a:p>
            <a:pPr marL="0" indent="0" algn="ctr">
              <a:buNone/>
            </a:pPr>
            <a:r>
              <a:rPr lang="en-GB" sz="2400" dirty="0"/>
              <a:t>BUT</a:t>
            </a:r>
          </a:p>
          <a:p>
            <a:pPr algn="ctr">
              <a:buBlip>
                <a:blip r:embed="rId3"/>
              </a:buBlip>
            </a:pPr>
            <a:r>
              <a:rPr lang="en-GB" sz="2400" dirty="0"/>
              <a:t>Peanuts, tree nuts, fish, seeds, shellfish, milk, and egg are the most common trigger foods </a:t>
            </a:r>
          </a:p>
          <a:p>
            <a:pPr algn="ctr">
              <a:buBlip>
                <a:blip r:embed="rId3"/>
              </a:buBlip>
            </a:pPr>
            <a:r>
              <a:rPr lang="en-GB" sz="2400" dirty="0"/>
              <a:t>Peanut and tree nuts have been identified as triggers in over </a:t>
            </a:r>
            <a:r>
              <a:rPr lang="en-GB" sz="2400" b="1" dirty="0"/>
              <a:t>90%</a:t>
            </a:r>
            <a:r>
              <a:rPr lang="en-GB" sz="2400" dirty="0"/>
              <a:t> of cases of fatal food-induced anaphylaxis</a:t>
            </a:r>
          </a:p>
        </p:txBody>
      </p:sp>
    </p:spTree>
    <p:extLst>
      <p:ext uri="{BB962C8B-B14F-4D97-AF65-F5344CB8AC3E}">
        <p14:creationId xmlns:p14="http://schemas.microsoft.com/office/powerpoint/2010/main" val="3339112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31640" y="116632"/>
            <a:ext cx="6059488" cy="1139825"/>
          </a:xfrm>
        </p:spPr>
        <p:txBody>
          <a:bodyPr/>
          <a:lstStyle/>
          <a:p>
            <a:pPr eaLnBrk="1" hangingPunct="1"/>
            <a:endParaRPr lang="en-GB" sz="4400" dirty="0"/>
          </a:p>
        </p:txBody>
      </p:sp>
      <p:sp>
        <p:nvSpPr>
          <p:cNvPr id="115715" name="Rectangle 3"/>
          <p:cNvSpPr>
            <a:spLocks noGrp="1" noChangeArrowheads="1"/>
          </p:cNvSpPr>
          <p:nvPr>
            <p:ph type="body" sz="half" idx="2"/>
          </p:nvPr>
        </p:nvSpPr>
        <p:spPr>
          <a:xfrm>
            <a:off x="4635500" y="2090212"/>
            <a:ext cx="4508500" cy="1201738"/>
          </a:xfrm>
        </p:spPr>
        <p:txBody>
          <a:bodyPr>
            <a:noAutofit/>
          </a:bodyPr>
          <a:lstStyle/>
          <a:p>
            <a:pPr marL="0" indent="0" algn="ctr" eaLnBrk="1" hangingPunct="1">
              <a:lnSpc>
                <a:spcPct val="90000"/>
              </a:lnSpc>
              <a:buFont typeface="Wingdings" pitchFamily="2" charset="2"/>
              <a:buNone/>
              <a:defRPr/>
            </a:pPr>
            <a:br>
              <a:rPr lang="en-GB" dirty="0">
                <a:effectLst>
                  <a:outerShdw blurRad="38100" dist="38100" dir="2700000" algn="tl">
                    <a:srgbClr val="C0C0C0"/>
                  </a:outerShdw>
                </a:effectLst>
                <a:latin typeface="Trebuchet MS" pitchFamily="34" charset="0"/>
              </a:rPr>
            </a:br>
            <a:r>
              <a:rPr lang="en-GB" b="1" dirty="0">
                <a:effectLst>
                  <a:outerShdw blurRad="38100" dist="38100" dir="2700000" algn="tl">
                    <a:srgbClr val="C0C0C0"/>
                  </a:outerShdw>
                </a:effectLst>
                <a:latin typeface="Trebuchet MS" pitchFamily="34" charset="0"/>
              </a:rPr>
              <a:t>Your Name Here</a:t>
            </a:r>
            <a:endParaRPr lang="en-GB" b="1" dirty="0"/>
          </a:p>
          <a:p>
            <a:pPr marL="0" indent="0" algn="ctr" eaLnBrk="1" hangingPunct="1">
              <a:lnSpc>
                <a:spcPct val="90000"/>
              </a:lnSpc>
              <a:buFont typeface="Wingdings" pitchFamily="2" charset="2"/>
              <a:buNone/>
              <a:defRPr/>
            </a:pPr>
            <a:endParaRPr lang="en-GB" b="1" dirty="0"/>
          </a:p>
          <a:p>
            <a:pPr algn="ctr" eaLnBrk="1" hangingPunct="1">
              <a:lnSpc>
                <a:spcPct val="90000"/>
              </a:lnSpc>
              <a:spcBef>
                <a:spcPct val="0"/>
              </a:spcBef>
              <a:buFont typeface="Wingdings" pitchFamily="2" charset="2"/>
              <a:buNone/>
              <a:defRPr/>
            </a:pPr>
            <a:r>
              <a:rPr lang="en-GB" sz="2800" dirty="0"/>
              <a:t>Your College Here</a:t>
            </a:r>
          </a:p>
        </p:txBody>
      </p:sp>
      <p:pic>
        <p:nvPicPr>
          <p:cNvPr id="3" name="Picture 2" descr="A close up of a logo&#10;&#10;Description automatically generated">
            <a:extLst>
              <a:ext uri="{FF2B5EF4-FFF2-40B4-BE49-F238E27FC236}">
                <a16:creationId xmlns:a16="http://schemas.microsoft.com/office/drawing/2014/main" id="{28B44D57-3B6F-4393-ABFA-FDFDF18FC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8346" y="2348880"/>
            <a:ext cx="2843654" cy="3334324"/>
          </a:xfrm>
          <a:prstGeom prst="rect">
            <a:avLst/>
          </a:prstGeom>
        </p:spPr>
      </p:pic>
    </p:spTree>
    <p:custDataLst>
      <p:tags r:id="rId1"/>
    </p:custDataLst>
  </p:cSld>
  <p:clrMapOvr>
    <a:masterClrMapping/>
  </p:clrMapOvr>
  <p:transition>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marL="0" indent="0" algn="ctr">
              <a:buNone/>
            </a:pPr>
            <a:endParaRPr lang="en-GB" dirty="0"/>
          </a:p>
          <a:p>
            <a:pPr marL="0" indent="0" algn="ctr">
              <a:buNone/>
            </a:pPr>
            <a:endParaRPr lang="en-GB" dirty="0"/>
          </a:p>
          <a:p>
            <a:pPr marL="0" indent="0" algn="ctr">
              <a:buNone/>
            </a:pPr>
            <a:r>
              <a:rPr lang="en-GB" b="1" dirty="0"/>
              <a:t>If someone eats a food you are allergic to and then kisses you on the cheek, you will have a serious (i.e. anaphylactic) reaction</a:t>
            </a:r>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7</a:t>
            </a:r>
          </a:p>
        </p:txBody>
      </p:sp>
    </p:spTree>
    <p:extLst>
      <p:ext uri="{BB962C8B-B14F-4D97-AF65-F5344CB8AC3E}">
        <p14:creationId xmlns:p14="http://schemas.microsoft.com/office/powerpoint/2010/main" val="10057208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marL="0" indent="0" algn="ctr">
              <a:buNone/>
            </a:pPr>
            <a:r>
              <a:rPr lang="en-GB" sz="6000" dirty="0"/>
              <a:t>FALSE</a:t>
            </a:r>
          </a:p>
          <a:p>
            <a:pPr algn="ctr"/>
            <a:endParaRPr lang="en-GB" dirty="0"/>
          </a:p>
          <a:p>
            <a:pPr algn="ctr"/>
            <a:r>
              <a:rPr lang="en-GB" dirty="0"/>
              <a:t>This is a tricky question. You should not get a serious reaction if kissed on the cheek, although you may get hives around the area of the kiss.  </a:t>
            </a:r>
          </a:p>
          <a:p>
            <a:pPr algn="ctr"/>
            <a:r>
              <a:rPr lang="en-GB" dirty="0"/>
              <a:t>Skin acts as a great barrier.  Washing your cheek and hands will remove the food.</a:t>
            </a:r>
            <a:r>
              <a:rPr lang="en-GB" b="1" dirty="0"/>
              <a:t> </a:t>
            </a:r>
            <a:endParaRPr lang="en-GB" dirty="0"/>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7</a:t>
            </a:r>
          </a:p>
        </p:txBody>
      </p:sp>
    </p:spTree>
    <p:extLst>
      <p:ext uri="{BB962C8B-B14F-4D97-AF65-F5344CB8AC3E}">
        <p14:creationId xmlns:p14="http://schemas.microsoft.com/office/powerpoint/2010/main" val="14065303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marL="0" indent="0">
              <a:buNone/>
            </a:pPr>
            <a:r>
              <a:rPr lang="en-GB" dirty="0"/>
              <a:t> </a:t>
            </a:r>
          </a:p>
          <a:p>
            <a:pPr algn="ctr"/>
            <a:r>
              <a:rPr lang="en-GB" b="1" dirty="0"/>
              <a:t>The smell of peanut butter will cause an allergic reaction in people with peanut allergies</a:t>
            </a:r>
            <a:endParaRPr lang="en-GB" dirty="0"/>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8</a:t>
            </a:r>
          </a:p>
        </p:txBody>
      </p:sp>
    </p:spTree>
    <p:extLst>
      <p:ext uri="{BB962C8B-B14F-4D97-AF65-F5344CB8AC3E}">
        <p14:creationId xmlns:p14="http://schemas.microsoft.com/office/powerpoint/2010/main" val="3933187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marL="0" indent="0" algn="ctr">
              <a:buNone/>
            </a:pPr>
            <a:r>
              <a:rPr lang="en-GB" sz="6000" dirty="0"/>
              <a:t>FALSE</a:t>
            </a:r>
          </a:p>
          <a:p>
            <a:pPr algn="ctr"/>
            <a:endParaRPr lang="en-GB" dirty="0"/>
          </a:p>
          <a:p>
            <a:pPr algn="ctr"/>
            <a:r>
              <a:rPr lang="en-GB" dirty="0"/>
              <a:t>The smell of peanut butter is caused by </a:t>
            </a:r>
            <a:r>
              <a:rPr lang="en-GB" dirty="0" err="1"/>
              <a:t>pyrizines</a:t>
            </a:r>
            <a:r>
              <a:rPr lang="en-GB" dirty="0"/>
              <a:t>, which are not proteins.  </a:t>
            </a:r>
          </a:p>
          <a:p>
            <a:pPr algn="ctr"/>
            <a:r>
              <a:rPr lang="en-GB" dirty="0"/>
              <a:t>It is the proteins that trigger allergic reactions.  </a:t>
            </a:r>
          </a:p>
          <a:p>
            <a:pPr algn="ctr"/>
            <a:r>
              <a:rPr lang="en-GB" dirty="0"/>
              <a:t>So the smell of peanut butter sandwich from the next table should not cause an allergic reaction.</a:t>
            </a:r>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8</a:t>
            </a:r>
          </a:p>
        </p:txBody>
      </p:sp>
    </p:spTree>
    <p:extLst>
      <p:ext uri="{BB962C8B-B14F-4D97-AF65-F5344CB8AC3E}">
        <p14:creationId xmlns:p14="http://schemas.microsoft.com/office/powerpoint/2010/main" val="13982821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marL="0" indent="0" algn="ctr">
              <a:buNone/>
            </a:pPr>
            <a:endParaRPr lang="en-GB" dirty="0"/>
          </a:p>
          <a:p>
            <a:pPr algn="ctr"/>
            <a:r>
              <a:rPr lang="en-GB" b="1" dirty="0"/>
              <a:t>You can have an allergic reaction if you share your friend’s water bottle.</a:t>
            </a:r>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9</a:t>
            </a:r>
          </a:p>
        </p:txBody>
      </p:sp>
    </p:spTree>
    <p:extLst>
      <p:ext uri="{BB962C8B-B14F-4D97-AF65-F5344CB8AC3E}">
        <p14:creationId xmlns:p14="http://schemas.microsoft.com/office/powerpoint/2010/main" val="2071658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marL="0" indent="0" algn="ctr">
              <a:buNone/>
            </a:pPr>
            <a:r>
              <a:rPr lang="en-GB" sz="6000" dirty="0"/>
              <a:t>TRUE</a:t>
            </a:r>
          </a:p>
          <a:p>
            <a:pPr algn="ctr"/>
            <a:endParaRPr lang="en-GB" dirty="0"/>
          </a:p>
          <a:p>
            <a:pPr algn="ctr"/>
            <a:r>
              <a:rPr lang="en-GB" dirty="0"/>
              <a:t>If you share the bottle of water with someone who recently ate a food that you are allergic to, cross contact with that food </a:t>
            </a:r>
            <a:r>
              <a:rPr lang="en-GB" b="1" dirty="0"/>
              <a:t>can cause </a:t>
            </a:r>
            <a:r>
              <a:rPr lang="en-GB" dirty="0"/>
              <a:t>a reaction.  </a:t>
            </a:r>
          </a:p>
          <a:p>
            <a:pPr algn="ctr"/>
            <a:r>
              <a:rPr lang="en-GB" dirty="0"/>
              <a:t>Not sharing utensils, glasses or water bottles is safest.</a:t>
            </a:r>
          </a:p>
          <a:p>
            <a:pPr algn="ctr"/>
            <a:endParaRPr lang="en-GB" dirty="0"/>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9</a:t>
            </a:r>
          </a:p>
        </p:txBody>
      </p:sp>
    </p:spTree>
    <p:extLst>
      <p:ext uri="{BB962C8B-B14F-4D97-AF65-F5344CB8AC3E}">
        <p14:creationId xmlns:p14="http://schemas.microsoft.com/office/powerpoint/2010/main" val="3756666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42640A1-4DAF-4B88-A556-69474D6183FD}"/>
              </a:ext>
            </a:extLst>
          </p:cNvPr>
          <p:cNvSpPr>
            <a:spLocks noGrp="1"/>
          </p:cNvSpPr>
          <p:nvPr>
            <p:ph sz="half" idx="1"/>
          </p:nvPr>
        </p:nvSpPr>
        <p:spPr>
          <a:xfrm>
            <a:off x="457200" y="1600200"/>
            <a:ext cx="8111804" cy="4525963"/>
          </a:xfrm>
        </p:spPr>
        <p:txBody>
          <a:bodyPr/>
          <a:lstStyle/>
          <a:p>
            <a:pPr algn="ctr"/>
            <a:endParaRPr lang="en-GB" dirty="0"/>
          </a:p>
          <a:p>
            <a:pPr algn="ctr"/>
            <a:endParaRPr lang="en-GB" dirty="0"/>
          </a:p>
          <a:p>
            <a:pPr algn="ctr"/>
            <a:r>
              <a:rPr lang="en-GB" b="1" dirty="0"/>
              <a:t>Using hand sanitizing gels is a good way to clean your hands of food allergens</a:t>
            </a:r>
          </a:p>
        </p:txBody>
      </p:sp>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10</a:t>
            </a:r>
          </a:p>
        </p:txBody>
      </p:sp>
    </p:spTree>
    <p:extLst>
      <p:ext uri="{BB962C8B-B14F-4D97-AF65-F5344CB8AC3E}">
        <p14:creationId xmlns:p14="http://schemas.microsoft.com/office/powerpoint/2010/main" val="2294556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FEB2CD7-B9DB-42DF-8E95-DC143F0BE9D5}"/>
              </a:ext>
            </a:extLst>
          </p:cNvPr>
          <p:cNvSpPr>
            <a:spLocks noGrp="1"/>
          </p:cNvSpPr>
          <p:nvPr>
            <p:ph type="title"/>
          </p:nvPr>
        </p:nvSpPr>
        <p:spPr/>
        <p:txBody>
          <a:bodyPr/>
          <a:lstStyle/>
          <a:p>
            <a:r>
              <a:rPr lang="en-GB" dirty="0"/>
              <a:t>Food Allergy Quiz </a:t>
            </a:r>
            <a:r>
              <a:rPr lang="en-GB" dirty="0">
                <a:solidFill>
                  <a:srgbClr val="FF0000"/>
                </a:solidFill>
              </a:rPr>
              <a:t>10</a:t>
            </a:r>
          </a:p>
        </p:txBody>
      </p:sp>
      <p:sp>
        <p:nvSpPr>
          <p:cNvPr id="7" name="Content Placeholder 5">
            <a:extLst>
              <a:ext uri="{FF2B5EF4-FFF2-40B4-BE49-F238E27FC236}">
                <a16:creationId xmlns:a16="http://schemas.microsoft.com/office/drawing/2014/main" id="{3450E168-5379-41A4-91C5-23305767B3C4}"/>
              </a:ext>
            </a:extLst>
          </p:cNvPr>
          <p:cNvSpPr>
            <a:spLocks noGrp="1"/>
          </p:cNvSpPr>
          <p:nvPr>
            <p:ph sz="half" idx="1"/>
          </p:nvPr>
        </p:nvSpPr>
        <p:spPr>
          <a:xfrm>
            <a:off x="457200" y="1600200"/>
            <a:ext cx="8363272" cy="4525963"/>
          </a:xfrm>
        </p:spPr>
        <p:txBody>
          <a:bodyPr/>
          <a:lstStyle/>
          <a:p>
            <a:pPr marL="0" indent="0" algn="ctr">
              <a:buNone/>
            </a:pPr>
            <a:r>
              <a:rPr lang="en-GB" sz="6000" dirty="0"/>
              <a:t>FALSE</a:t>
            </a:r>
          </a:p>
          <a:p>
            <a:pPr algn="ctr"/>
            <a:endParaRPr lang="en-GB" dirty="0"/>
          </a:p>
          <a:p>
            <a:pPr algn="ctr"/>
            <a:r>
              <a:rPr lang="en-GB" dirty="0"/>
              <a:t>Hand gels decrease the amount of protein, but </a:t>
            </a:r>
            <a:r>
              <a:rPr lang="en-GB" b="1" dirty="0"/>
              <a:t>DO NOT </a:t>
            </a:r>
            <a:r>
              <a:rPr lang="en-GB" dirty="0"/>
              <a:t>remove the protein. </a:t>
            </a:r>
          </a:p>
          <a:p>
            <a:pPr algn="ctr"/>
            <a:endParaRPr lang="en-GB" sz="800" dirty="0"/>
          </a:p>
          <a:p>
            <a:pPr algn="ctr"/>
            <a:r>
              <a:rPr lang="en-GB" dirty="0"/>
              <a:t>Soap and water and wet wipes do the trick. </a:t>
            </a:r>
          </a:p>
          <a:p>
            <a:pPr marL="0" indent="0" algn="ctr">
              <a:buNone/>
            </a:pPr>
            <a:endParaRPr lang="en-GB" sz="800" dirty="0"/>
          </a:p>
          <a:p>
            <a:pPr algn="ctr"/>
            <a:r>
              <a:rPr lang="en-GB" dirty="0"/>
              <a:t>Hand gels are helpful for preventing the flu and other infections.</a:t>
            </a:r>
          </a:p>
        </p:txBody>
      </p:sp>
    </p:spTree>
    <p:extLst>
      <p:ext uri="{BB962C8B-B14F-4D97-AF65-F5344CB8AC3E}">
        <p14:creationId xmlns:p14="http://schemas.microsoft.com/office/powerpoint/2010/main" val="42354547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DA423-44F6-4568-8B9A-603C9DC6B162}"/>
              </a:ext>
            </a:extLst>
          </p:cNvPr>
          <p:cNvSpPr>
            <a:spLocks noGrp="1"/>
          </p:cNvSpPr>
          <p:nvPr>
            <p:ph type="title"/>
          </p:nvPr>
        </p:nvSpPr>
        <p:spPr/>
        <p:txBody>
          <a:bodyPr/>
          <a:lstStyle/>
          <a:p>
            <a:r>
              <a:rPr lang="en-GB" dirty="0"/>
              <a:t>Symptoms of Allergies</a:t>
            </a:r>
          </a:p>
        </p:txBody>
      </p:sp>
      <p:sp>
        <p:nvSpPr>
          <p:cNvPr id="3" name="Content Placeholder 2">
            <a:extLst>
              <a:ext uri="{FF2B5EF4-FFF2-40B4-BE49-F238E27FC236}">
                <a16:creationId xmlns:a16="http://schemas.microsoft.com/office/drawing/2014/main" id="{3C3F8A2F-5561-4891-B4F1-9942BF92F2F3}"/>
              </a:ext>
            </a:extLst>
          </p:cNvPr>
          <p:cNvSpPr>
            <a:spLocks noGrp="1"/>
          </p:cNvSpPr>
          <p:nvPr>
            <p:ph sz="half" idx="1"/>
          </p:nvPr>
        </p:nvSpPr>
        <p:spPr/>
        <p:txBody>
          <a:bodyPr/>
          <a:lstStyle/>
          <a:p>
            <a:pPr marL="0" indent="0">
              <a:buNone/>
            </a:pPr>
            <a:r>
              <a:rPr lang="en-GB" dirty="0"/>
              <a:t>Can include:</a:t>
            </a:r>
          </a:p>
          <a:p>
            <a:r>
              <a:rPr lang="en-GB" sz="2400" dirty="0"/>
              <a:t>Itchy sensation inside the mouth, throat or ears</a:t>
            </a:r>
          </a:p>
          <a:p>
            <a:r>
              <a:rPr lang="en-GB" sz="2400" dirty="0"/>
              <a:t>Raised itchy red rash (hives)</a:t>
            </a:r>
          </a:p>
          <a:p>
            <a:r>
              <a:rPr lang="en-GB" sz="2400" dirty="0"/>
              <a:t>Swelling of the face, around the eyes, lips, tongue, roof of mouth</a:t>
            </a:r>
          </a:p>
          <a:p>
            <a:r>
              <a:rPr lang="en-GB" sz="2400" dirty="0"/>
              <a:t>Vomiting</a:t>
            </a:r>
          </a:p>
        </p:txBody>
      </p:sp>
      <p:pic>
        <p:nvPicPr>
          <p:cNvPr id="5" name="Content Placeholder 4" descr="See the source image">
            <a:extLst>
              <a:ext uri="{FF2B5EF4-FFF2-40B4-BE49-F238E27FC236}">
                <a16:creationId xmlns:a16="http://schemas.microsoft.com/office/drawing/2014/main" id="{BB261024-30BF-405D-B7AB-9D934B9F0A25}"/>
              </a:ext>
            </a:extLst>
          </p:cNvPr>
          <p:cNvPicPr>
            <a:picLocks noGrp="1"/>
          </p:cNvPicPr>
          <p:nvPr>
            <p:ph sz="half" idx="2"/>
          </p:nvPr>
        </p:nvPicPr>
        <p:blipFill rotWithShape="1">
          <a:blip r:embed="rId2">
            <a:extLst>
              <a:ext uri="{28A0092B-C50C-407E-A947-70E740481C1C}">
                <a14:useLocalDpi xmlns:a14="http://schemas.microsoft.com/office/drawing/2010/main" val="0"/>
              </a:ext>
            </a:extLst>
          </a:blip>
          <a:srcRect l="27666" r="25000"/>
          <a:stretch/>
        </p:blipFill>
        <p:spPr bwMode="auto">
          <a:xfrm>
            <a:off x="4788024" y="1600200"/>
            <a:ext cx="3596206" cy="43533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086694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AC7AB-76F0-4FCB-9F06-603436A46F4C}"/>
              </a:ext>
            </a:extLst>
          </p:cNvPr>
          <p:cNvSpPr>
            <a:spLocks noGrp="1"/>
          </p:cNvSpPr>
          <p:nvPr>
            <p:ph type="title"/>
          </p:nvPr>
        </p:nvSpPr>
        <p:spPr/>
        <p:txBody>
          <a:bodyPr/>
          <a:lstStyle/>
          <a:p>
            <a:r>
              <a:rPr lang="en-GB" dirty="0"/>
              <a:t>Allergies in Later Life</a:t>
            </a:r>
          </a:p>
        </p:txBody>
      </p:sp>
      <p:sp>
        <p:nvSpPr>
          <p:cNvPr id="3" name="Content Placeholder 2">
            <a:extLst>
              <a:ext uri="{FF2B5EF4-FFF2-40B4-BE49-F238E27FC236}">
                <a16:creationId xmlns:a16="http://schemas.microsoft.com/office/drawing/2014/main" id="{20C973B2-C334-44F9-ABF8-FA4F3CC65A30}"/>
              </a:ext>
            </a:extLst>
          </p:cNvPr>
          <p:cNvSpPr>
            <a:spLocks noGrp="1"/>
          </p:cNvSpPr>
          <p:nvPr>
            <p:ph sz="half" idx="1"/>
          </p:nvPr>
        </p:nvSpPr>
        <p:spPr>
          <a:xfrm>
            <a:off x="534209" y="1274499"/>
            <a:ext cx="4038600" cy="4997152"/>
          </a:xfrm>
        </p:spPr>
        <p:txBody>
          <a:bodyPr/>
          <a:lstStyle/>
          <a:p>
            <a:pPr marL="0" indent="0">
              <a:buNone/>
            </a:pPr>
            <a:r>
              <a:rPr lang="en-GB" sz="2400" dirty="0"/>
              <a:t>They are possible</a:t>
            </a:r>
          </a:p>
          <a:p>
            <a:pPr>
              <a:buBlip>
                <a:blip r:embed="rId3"/>
              </a:buBlip>
            </a:pPr>
            <a:r>
              <a:rPr lang="en-GB" sz="2200" dirty="0" err="1"/>
              <a:t>Hayfever</a:t>
            </a:r>
            <a:r>
              <a:rPr lang="en-GB" sz="2200" dirty="0"/>
              <a:t> </a:t>
            </a:r>
          </a:p>
          <a:p>
            <a:pPr>
              <a:buBlip>
                <a:blip r:embed="rId3"/>
              </a:buBlip>
            </a:pPr>
            <a:r>
              <a:rPr lang="en-GB" sz="2200" dirty="0"/>
              <a:t>Pets </a:t>
            </a:r>
          </a:p>
          <a:p>
            <a:pPr marL="0" indent="0">
              <a:buNone/>
            </a:pPr>
            <a:r>
              <a:rPr lang="en-GB" sz="2400" dirty="0"/>
              <a:t>Commonly developed food allergies in adults are:</a:t>
            </a:r>
          </a:p>
          <a:p>
            <a:pPr>
              <a:buBlip>
                <a:blip r:embed="rId3"/>
              </a:buBlip>
            </a:pPr>
            <a:r>
              <a:rPr lang="en-GB" sz="2200" dirty="0"/>
              <a:t>Peanuts (ground nuts)</a:t>
            </a:r>
          </a:p>
          <a:p>
            <a:pPr>
              <a:buBlip>
                <a:blip r:embed="rId3"/>
              </a:buBlip>
            </a:pPr>
            <a:r>
              <a:rPr lang="en-GB" sz="2200" dirty="0"/>
              <a:t>Fish </a:t>
            </a:r>
          </a:p>
          <a:p>
            <a:pPr>
              <a:buBlip>
                <a:blip r:embed="rId3"/>
              </a:buBlip>
            </a:pPr>
            <a:r>
              <a:rPr lang="en-GB" sz="2200" dirty="0"/>
              <a:t>Shellfish (shrimp or lobster)</a:t>
            </a:r>
          </a:p>
          <a:p>
            <a:pPr>
              <a:buBlip>
                <a:blip r:embed="rId3"/>
              </a:buBlip>
            </a:pPr>
            <a:r>
              <a:rPr lang="en-GB" sz="2200" dirty="0"/>
              <a:t>Tree Nuts (almonds, walnuts, pecans etc.)</a:t>
            </a:r>
          </a:p>
        </p:txBody>
      </p:sp>
      <p:pic>
        <p:nvPicPr>
          <p:cNvPr id="5" name="Content Placeholder 4" descr="See the source image">
            <a:extLst>
              <a:ext uri="{FF2B5EF4-FFF2-40B4-BE49-F238E27FC236}">
                <a16:creationId xmlns:a16="http://schemas.microsoft.com/office/drawing/2014/main" id="{D8920F43-855E-447A-8281-DED90DAEAD82}"/>
              </a:ext>
            </a:extLst>
          </p:cNvPr>
          <p:cNvPicPr>
            <a:picLocks noGrp="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825651" y="1309440"/>
            <a:ext cx="3754760" cy="5112568"/>
          </a:xfrm>
          <a:prstGeom prst="rect">
            <a:avLst/>
          </a:prstGeom>
          <a:noFill/>
          <a:ln>
            <a:noFill/>
          </a:ln>
        </p:spPr>
      </p:pic>
    </p:spTree>
    <p:extLst>
      <p:ext uri="{BB962C8B-B14F-4D97-AF65-F5344CB8AC3E}">
        <p14:creationId xmlns:p14="http://schemas.microsoft.com/office/powerpoint/2010/main" val="2189811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7F5AAEF9-D6B7-4288-B099-85085AE01055}"/>
              </a:ext>
            </a:extLst>
          </p:cNvPr>
          <p:cNvSpPr txBox="1">
            <a:spLocks noGrp="1"/>
          </p:cNvSpPr>
          <p:nvPr>
            <p:ph type="title"/>
          </p:nvPr>
        </p:nvSpPr>
        <p:spPr/>
        <p:txBody>
          <a:bodyPr/>
          <a:lstStyle/>
          <a:p>
            <a:pPr lvl="0"/>
            <a:r>
              <a:rPr lang="en-GB" dirty="0"/>
              <a:t>INTRODUCTIONS</a:t>
            </a:r>
          </a:p>
        </p:txBody>
      </p:sp>
      <p:sp>
        <p:nvSpPr>
          <p:cNvPr id="3" name="Rectangle 3">
            <a:extLst>
              <a:ext uri="{FF2B5EF4-FFF2-40B4-BE49-F238E27FC236}">
                <a16:creationId xmlns:a16="http://schemas.microsoft.com/office/drawing/2014/main" id="{AFFE1877-7E53-4BF0-A508-A863CA997295}"/>
              </a:ext>
            </a:extLst>
          </p:cNvPr>
          <p:cNvSpPr txBox="1">
            <a:spLocks noGrp="1"/>
          </p:cNvSpPr>
          <p:nvPr>
            <p:ph idx="1"/>
          </p:nvPr>
        </p:nvSpPr>
        <p:spPr/>
        <p:txBody>
          <a:bodyPr/>
          <a:lstStyle/>
          <a:p>
            <a:pPr marL="60720" indent="0">
              <a:spcBef>
                <a:spcPts val="300"/>
              </a:spcBef>
              <a:buNone/>
            </a:pPr>
            <a:endParaRPr lang="en-GB" sz="1200" dirty="0"/>
          </a:p>
          <a:p>
            <a:pPr marL="517920" indent="-457200">
              <a:buClr>
                <a:srgbClr val="FF3399"/>
              </a:buClr>
              <a:buSzPct val="50000"/>
              <a:buBlip>
                <a:blip r:embed="rId3"/>
              </a:buBlip>
            </a:pPr>
            <a:r>
              <a:rPr lang="en-GB" sz="2800" dirty="0"/>
              <a:t>Your name and what you do</a:t>
            </a:r>
          </a:p>
          <a:p>
            <a:pPr marL="517920" indent="-457200">
              <a:buClr>
                <a:srgbClr val="FF3399"/>
              </a:buClr>
              <a:buSzPct val="50000"/>
              <a:buBlip>
                <a:blip r:embed="rId3"/>
              </a:buBlip>
            </a:pPr>
            <a:endParaRPr lang="en-GB" sz="2800" dirty="0"/>
          </a:p>
          <a:p>
            <a:pPr marL="517920" indent="-457200">
              <a:buClr>
                <a:srgbClr val="FF3399"/>
              </a:buClr>
              <a:buSzPct val="50000"/>
              <a:buBlip>
                <a:blip r:embed="rId3"/>
              </a:buBlip>
            </a:pPr>
            <a:r>
              <a:rPr lang="en-GB" sz="2800" dirty="0"/>
              <a:t>How long you have done it?</a:t>
            </a:r>
          </a:p>
          <a:p>
            <a:pPr marL="517920" indent="-457200">
              <a:buClr>
                <a:srgbClr val="FF3399"/>
              </a:buClr>
              <a:buSzPct val="50000"/>
              <a:buBlip>
                <a:blip r:embed="rId3"/>
              </a:buBlip>
            </a:pPr>
            <a:endParaRPr lang="en-GB" sz="2800" dirty="0"/>
          </a:p>
          <a:p>
            <a:pPr marL="517920" indent="-457200">
              <a:buClr>
                <a:srgbClr val="FF3399"/>
              </a:buClr>
              <a:buSzPct val="50000"/>
              <a:buBlip>
                <a:blip r:embed="rId3"/>
              </a:buBlip>
            </a:pPr>
            <a:r>
              <a:rPr lang="en-GB" sz="2800" dirty="0"/>
              <a:t>Why are you here?</a:t>
            </a:r>
          </a:p>
          <a:p>
            <a:pPr marL="517920" indent="-457200">
              <a:buClr>
                <a:srgbClr val="FF3399"/>
              </a:buClr>
              <a:buSzPct val="50000"/>
              <a:buBlip>
                <a:blip r:embed="rId3"/>
              </a:buBlip>
            </a:pPr>
            <a:endParaRPr lang="en-GB" sz="2800" dirty="0"/>
          </a:p>
          <a:p>
            <a:pPr marL="517920" indent="-457200">
              <a:buClr>
                <a:srgbClr val="FF3399"/>
              </a:buClr>
              <a:buSzPct val="50000"/>
              <a:buBlip>
                <a:blip r:embed="rId3"/>
              </a:buBlip>
            </a:pPr>
            <a:r>
              <a:rPr lang="en-GB" sz="2800" dirty="0"/>
              <a:t>Why do you want to be a trainer on this subject?</a:t>
            </a:r>
          </a:p>
        </p:txBody>
      </p:sp>
      <p:pic>
        <p:nvPicPr>
          <p:cNvPr id="4" name="Picture 5" descr="http://www.linkedstrategies.com/wp-content/uploads/2013/02/HANDSHAKE-Two-Gray-Stick-Figures-300x300.png">
            <a:extLst>
              <a:ext uri="{FF2B5EF4-FFF2-40B4-BE49-F238E27FC236}">
                <a16:creationId xmlns:a16="http://schemas.microsoft.com/office/drawing/2014/main" id="{31DEEEC3-1348-475C-9381-E167799BA9F2}"/>
              </a:ext>
            </a:extLst>
          </p:cNvPr>
          <p:cNvPicPr>
            <a:picLocks noChangeAspect="1"/>
          </p:cNvPicPr>
          <p:nvPr/>
        </p:nvPicPr>
        <p:blipFill>
          <a:blip r:embed="rId4"/>
          <a:srcRect/>
          <a:stretch>
            <a:fillRect/>
          </a:stretch>
        </p:blipFill>
        <p:spPr>
          <a:xfrm>
            <a:off x="6094510" y="1117269"/>
            <a:ext cx="2592290" cy="2442730"/>
          </a:xfrm>
          <a:prstGeom prst="rect">
            <a:avLst/>
          </a:prstGeom>
          <a:noFill/>
          <a:ln cap="flat">
            <a:noFill/>
          </a:ln>
        </p:spPr>
      </p:pic>
    </p:spTree>
    <p:extLst>
      <p:ext uri="{BB962C8B-B14F-4D97-AF65-F5344CB8AC3E}">
        <p14:creationId xmlns:p14="http://schemas.microsoft.com/office/powerpoint/2010/main" val="1080563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BB56D-965F-49C2-80C1-5FDB2B107B5B}"/>
              </a:ext>
            </a:extLst>
          </p:cNvPr>
          <p:cNvSpPr>
            <a:spLocks noGrp="1"/>
          </p:cNvSpPr>
          <p:nvPr>
            <p:ph type="title"/>
          </p:nvPr>
        </p:nvSpPr>
        <p:spPr/>
        <p:txBody>
          <a:bodyPr/>
          <a:lstStyle/>
          <a:p>
            <a:r>
              <a:rPr lang="en-GB" dirty="0"/>
              <a:t>The rise in food allergy cases</a:t>
            </a:r>
          </a:p>
        </p:txBody>
      </p:sp>
      <p:sp>
        <p:nvSpPr>
          <p:cNvPr id="3" name="Content Placeholder 2">
            <a:extLst>
              <a:ext uri="{FF2B5EF4-FFF2-40B4-BE49-F238E27FC236}">
                <a16:creationId xmlns:a16="http://schemas.microsoft.com/office/drawing/2014/main" id="{727206A0-E78C-4B99-94C0-356274FEA81C}"/>
              </a:ext>
            </a:extLst>
          </p:cNvPr>
          <p:cNvSpPr>
            <a:spLocks noGrp="1"/>
          </p:cNvSpPr>
          <p:nvPr>
            <p:ph sz="half" idx="1"/>
          </p:nvPr>
        </p:nvSpPr>
        <p:spPr>
          <a:xfrm>
            <a:off x="457200" y="1600200"/>
            <a:ext cx="4038600" cy="4781128"/>
          </a:xfrm>
        </p:spPr>
        <p:txBody>
          <a:bodyPr/>
          <a:lstStyle/>
          <a:p>
            <a:r>
              <a:rPr lang="en-GB" sz="2400" dirty="0"/>
              <a:t>The number of people with food allergies has risen sharply over the past few decades</a:t>
            </a:r>
          </a:p>
          <a:p>
            <a:r>
              <a:rPr lang="en-GB" sz="2400" dirty="0"/>
              <a:t>The risen for this is unclear</a:t>
            </a:r>
          </a:p>
          <a:p>
            <a:r>
              <a:rPr lang="en-GB" sz="2400" dirty="0"/>
              <a:t>Although a number of theories</a:t>
            </a:r>
          </a:p>
          <a:p>
            <a:r>
              <a:rPr lang="en-GB" sz="2400" dirty="0"/>
              <a:t>Other allergic conditions such as </a:t>
            </a:r>
            <a:r>
              <a:rPr lang="en-GB" sz="2400" b="1" dirty="0"/>
              <a:t>atopic dermatitis </a:t>
            </a:r>
            <a:r>
              <a:rPr lang="en-GB" sz="2400" dirty="0"/>
              <a:t>have also increased</a:t>
            </a:r>
          </a:p>
        </p:txBody>
      </p:sp>
      <p:pic>
        <p:nvPicPr>
          <p:cNvPr id="5" name="Content Placeholder 4" descr="See the source image">
            <a:extLst>
              <a:ext uri="{FF2B5EF4-FFF2-40B4-BE49-F238E27FC236}">
                <a16:creationId xmlns:a16="http://schemas.microsoft.com/office/drawing/2014/main" id="{38335E62-7253-4FC5-A59D-0B7E8210E9DE}"/>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l="11467" r="11921" b="27128"/>
          <a:stretch/>
        </p:blipFill>
        <p:spPr bwMode="auto">
          <a:xfrm>
            <a:off x="4642510" y="2420888"/>
            <a:ext cx="3888432" cy="273630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604485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71FA3-2F77-46C8-A129-7C4FCFD382F7}"/>
              </a:ext>
            </a:extLst>
          </p:cNvPr>
          <p:cNvSpPr>
            <a:spLocks noGrp="1"/>
          </p:cNvSpPr>
          <p:nvPr>
            <p:ph type="title"/>
          </p:nvPr>
        </p:nvSpPr>
        <p:spPr/>
        <p:txBody>
          <a:bodyPr/>
          <a:lstStyle/>
          <a:p>
            <a:r>
              <a:rPr lang="en-GB" dirty="0"/>
              <a:t>What do I cause?</a:t>
            </a:r>
          </a:p>
        </p:txBody>
      </p:sp>
      <p:sp>
        <p:nvSpPr>
          <p:cNvPr id="3" name="Text Placeholder 2">
            <a:extLst>
              <a:ext uri="{FF2B5EF4-FFF2-40B4-BE49-F238E27FC236}">
                <a16:creationId xmlns:a16="http://schemas.microsoft.com/office/drawing/2014/main" id="{D6668170-717F-4B00-BEFB-6087681FF623}"/>
              </a:ext>
            </a:extLst>
          </p:cNvPr>
          <p:cNvSpPr>
            <a:spLocks noGrp="1"/>
          </p:cNvSpPr>
          <p:nvPr>
            <p:ph type="body" idx="1"/>
          </p:nvPr>
        </p:nvSpPr>
        <p:spPr/>
        <p:txBody>
          <a:bodyPr/>
          <a:lstStyle/>
          <a:p>
            <a:r>
              <a:rPr lang="en-GB" dirty="0"/>
              <a:t>Allergy or Intolerance</a:t>
            </a:r>
          </a:p>
        </p:txBody>
      </p:sp>
    </p:spTree>
    <p:extLst>
      <p:ext uri="{BB962C8B-B14F-4D97-AF65-F5344CB8AC3E}">
        <p14:creationId xmlns:p14="http://schemas.microsoft.com/office/powerpoint/2010/main" val="1764644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B84CA-33C1-4891-AE7D-23AFE9492FC7}"/>
              </a:ext>
            </a:extLst>
          </p:cNvPr>
          <p:cNvSpPr>
            <a:spLocks noGrp="1"/>
          </p:cNvSpPr>
          <p:nvPr>
            <p:ph type="title"/>
          </p:nvPr>
        </p:nvSpPr>
        <p:spPr/>
        <p:txBody>
          <a:bodyPr/>
          <a:lstStyle/>
          <a:p>
            <a:r>
              <a:rPr lang="en-GB" dirty="0"/>
              <a:t>Watermelon</a:t>
            </a:r>
          </a:p>
        </p:txBody>
      </p:sp>
      <p:pic>
        <p:nvPicPr>
          <p:cNvPr id="6" name="Content Placeholder 5" descr="A picture containing fruit, melon, watermelon, apple&#10;&#10;Description automatically generated">
            <a:extLst>
              <a:ext uri="{FF2B5EF4-FFF2-40B4-BE49-F238E27FC236}">
                <a16:creationId xmlns:a16="http://schemas.microsoft.com/office/drawing/2014/main" id="{9E278D1D-390D-410F-A2D1-0064FE52CE0F}"/>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l="14520" r="14161"/>
          <a:stretch/>
        </p:blipFill>
        <p:spPr>
          <a:xfrm>
            <a:off x="611560" y="1412776"/>
            <a:ext cx="4483202" cy="4525962"/>
          </a:xfrm>
        </p:spPr>
      </p:pic>
      <p:sp>
        <p:nvSpPr>
          <p:cNvPr id="4" name="Content Placeholder 3">
            <a:extLst>
              <a:ext uri="{FF2B5EF4-FFF2-40B4-BE49-F238E27FC236}">
                <a16:creationId xmlns:a16="http://schemas.microsoft.com/office/drawing/2014/main" id="{94A106CF-7AC6-4B1F-A2B0-7EEC33D3228D}"/>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2708466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B84CA-33C1-4891-AE7D-23AFE9492FC7}"/>
              </a:ext>
            </a:extLst>
          </p:cNvPr>
          <p:cNvSpPr>
            <a:spLocks noGrp="1"/>
          </p:cNvSpPr>
          <p:nvPr>
            <p:ph type="title"/>
          </p:nvPr>
        </p:nvSpPr>
        <p:spPr/>
        <p:txBody>
          <a:bodyPr/>
          <a:lstStyle/>
          <a:p>
            <a:r>
              <a:rPr lang="en-GB" dirty="0"/>
              <a:t>Watermelon</a:t>
            </a:r>
          </a:p>
        </p:txBody>
      </p:sp>
      <p:pic>
        <p:nvPicPr>
          <p:cNvPr id="6" name="Content Placeholder 5" descr="A picture containing fruit, melon, watermelon, apple&#10;&#10;Description automatically generated">
            <a:extLst>
              <a:ext uri="{FF2B5EF4-FFF2-40B4-BE49-F238E27FC236}">
                <a16:creationId xmlns:a16="http://schemas.microsoft.com/office/drawing/2014/main" id="{9E278D1D-390D-410F-A2D1-0064FE52CE0F}"/>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4520" r="14161"/>
          <a:stretch/>
        </p:blipFill>
        <p:spPr>
          <a:xfrm>
            <a:off x="611560" y="1412776"/>
            <a:ext cx="4483202" cy="4525962"/>
          </a:xfrm>
        </p:spPr>
      </p:pic>
      <p:sp>
        <p:nvSpPr>
          <p:cNvPr id="4" name="Content Placeholder 3">
            <a:extLst>
              <a:ext uri="{FF2B5EF4-FFF2-40B4-BE49-F238E27FC236}">
                <a16:creationId xmlns:a16="http://schemas.microsoft.com/office/drawing/2014/main" id="{94A106CF-7AC6-4B1F-A2B0-7EEC33D3228D}"/>
              </a:ext>
            </a:extLst>
          </p:cNvPr>
          <p:cNvSpPr>
            <a:spLocks noGrp="1"/>
          </p:cNvSpPr>
          <p:nvPr>
            <p:ph sz="half" idx="2"/>
          </p:nvPr>
        </p:nvSpPr>
        <p:spPr>
          <a:xfrm>
            <a:off x="5094762" y="1600200"/>
            <a:ext cx="3592038" cy="4525963"/>
          </a:xfrm>
        </p:spPr>
        <p:txBody>
          <a:bodyPr/>
          <a:lstStyle/>
          <a:p>
            <a:r>
              <a:rPr lang="en-GB" b="1" dirty="0"/>
              <a:t>Fructose Intolerance</a:t>
            </a:r>
          </a:p>
          <a:p>
            <a:r>
              <a:rPr lang="en-GB" b="1" dirty="0"/>
              <a:t>Also known as:</a:t>
            </a:r>
          </a:p>
          <a:p>
            <a:r>
              <a:rPr lang="en-GB" b="1" dirty="0"/>
              <a:t>Fructose Malabsorption</a:t>
            </a:r>
          </a:p>
        </p:txBody>
      </p:sp>
    </p:spTree>
    <p:extLst>
      <p:ext uri="{BB962C8B-B14F-4D97-AF65-F5344CB8AC3E}">
        <p14:creationId xmlns:p14="http://schemas.microsoft.com/office/powerpoint/2010/main" val="19672967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FB7E-D337-4DEF-9235-22331E61D51C}"/>
              </a:ext>
            </a:extLst>
          </p:cNvPr>
          <p:cNvSpPr>
            <a:spLocks noGrp="1"/>
          </p:cNvSpPr>
          <p:nvPr>
            <p:ph type="title"/>
          </p:nvPr>
        </p:nvSpPr>
        <p:spPr/>
        <p:txBody>
          <a:bodyPr/>
          <a:lstStyle/>
          <a:p>
            <a:r>
              <a:rPr lang="en-GB" dirty="0"/>
              <a:t>Soy Sauce</a:t>
            </a:r>
          </a:p>
        </p:txBody>
      </p:sp>
      <p:pic>
        <p:nvPicPr>
          <p:cNvPr id="6" name="Content Placeholder 5" descr="A picture containing table, indoor, sky, food&#10;&#10;Description automatically generated">
            <a:extLst>
              <a:ext uri="{FF2B5EF4-FFF2-40B4-BE49-F238E27FC236}">
                <a16:creationId xmlns:a16="http://schemas.microsoft.com/office/drawing/2014/main" id="{00DC5E43-C9F4-4FCC-B8A8-EC4472207AA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5556"/>
          <a:stretch/>
        </p:blipFill>
        <p:spPr>
          <a:xfrm>
            <a:off x="683568" y="1628800"/>
            <a:ext cx="3682754" cy="4185384"/>
          </a:xfrm>
        </p:spPr>
      </p:pic>
      <p:sp>
        <p:nvSpPr>
          <p:cNvPr id="5" name="Content Placeholder 4">
            <a:extLst>
              <a:ext uri="{FF2B5EF4-FFF2-40B4-BE49-F238E27FC236}">
                <a16:creationId xmlns:a16="http://schemas.microsoft.com/office/drawing/2014/main" id="{C3DD258E-57DA-4801-9B88-C672BF022664}"/>
              </a:ext>
            </a:extLst>
          </p:cNvPr>
          <p:cNvSpPr>
            <a:spLocks noGrp="1"/>
          </p:cNvSpPr>
          <p:nvPr>
            <p:ph sz="half" idx="1"/>
          </p:nvPr>
        </p:nvSpPr>
        <p:spPr>
          <a:xfrm>
            <a:off x="4594035" y="1556792"/>
            <a:ext cx="4038600" cy="4525963"/>
          </a:xfrm>
        </p:spPr>
        <p:txBody>
          <a:bodyPr/>
          <a:lstStyle/>
          <a:p>
            <a:pPr marL="0" indent="0">
              <a:buNone/>
            </a:pPr>
            <a:endParaRPr lang="en-GB" dirty="0"/>
          </a:p>
        </p:txBody>
      </p:sp>
    </p:spTree>
    <p:extLst>
      <p:ext uri="{BB962C8B-B14F-4D97-AF65-F5344CB8AC3E}">
        <p14:creationId xmlns:p14="http://schemas.microsoft.com/office/powerpoint/2010/main" val="26671659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AFB7E-D337-4DEF-9235-22331E61D51C}"/>
              </a:ext>
            </a:extLst>
          </p:cNvPr>
          <p:cNvSpPr>
            <a:spLocks noGrp="1"/>
          </p:cNvSpPr>
          <p:nvPr>
            <p:ph type="title"/>
          </p:nvPr>
        </p:nvSpPr>
        <p:spPr/>
        <p:txBody>
          <a:bodyPr/>
          <a:lstStyle/>
          <a:p>
            <a:r>
              <a:rPr lang="en-GB" dirty="0"/>
              <a:t>Soy Sauce</a:t>
            </a:r>
          </a:p>
        </p:txBody>
      </p:sp>
      <p:pic>
        <p:nvPicPr>
          <p:cNvPr id="6" name="Content Placeholder 5" descr="A picture containing table, indoor, sky, food&#10;&#10;Description automatically generated">
            <a:extLst>
              <a:ext uri="{FF2B5EF4-FFF2-40B4-BE49-F238E27FC236}">
                <a16:creationId xmlns:a16="http://schemas.microsoft.com/office/drawing/2014/main" id="{00DC5E43-C9F4-4FCC-B8A8-EC4472207AA6}"/>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35556"/>
          <a:stretch/>
        </p:blipFill>
        <p:spPr>
          <a:xfrm>
            <a:off x="683568" y="1628800"/>
            <a:ext cx="3682754" cy="4185384"/>
          </a:xfrm>
        </p:spPr>
      </p:pic>
      <p:sp>
        <p:nvSpPr>
          <p:cNvPr id="5" name="Content Placeholder 4">
            <a:extLst>
              <a:ext uri="{FF2B5EF4-FFF2-40B4-BE49-F238E27FC236}">
                <a16:creationId xmlns:a16="http://schemas.microsoft.com/office/drawing/2014/main" id="{C3DD258E-57DA-4801-9B88-C672BF022664}"/>
              </a:ext>
            </a:extLst>
          </p:cNvPr>
          <p:cNvSpPr>
            <a:spLocks noGrp="1"/>
          </p:cNvSpPr>
          <p:nvPr>
            <p:ph sz="half" idx="1"/>
          </p:nvPr>
        </p:nvSpPr>
        <p:spPr>
          <a:xfrm>
            <a:off x="4594035" y="1556792"/>
            <a:ext cx="4038600" cy="4525963"/>
          </a:xfrm>
        </p:spPr>
        <p:txBody>
          <a:bodyPr/>
          <a:lstStyle/>
          <a:p>
            <a:r>
              <a:rPr lang="en-GB" dirty="0"/>
              <a:t>Soy Allergy</a:t>
            </a:r>
          </a:p>
          <a:p>
            <a:endParaRPr lang="en-GB" dirty="0"/>
          </a:p>
          <a:p>
            <a:pPr marL="0" indent="0">
              <a:buNone/>
            </a:pPr>
            <a:r>
              <a:rPr lang="en-GB" dirty="0"/>
              <a:t>Plus:</a:t>
            </a:r>
          </a:p>
          <a:p>
            <a:pPr marL="0" indent="0">
              <a:buNone/>
            </a:pPr>
            <a:endParaRPr lang="en-GB" dirty="0"/>
          </a:p>
          <a:p>
            <a:pPr>
              <a:buBlip>
                <a:blip r:embed="rId4"/>
              </a:buBlip>
            </a:pPr>
            <a:r>
              <a:rPr lang="en-GB" dirty="0"/>
              <a:t>Gluten intolerance</a:t>
            </a:r>
          </a:p>
        </p:txBody>
      </p:sp>
    </p:spTree>
    <p:extLst>
      <p:ext uri="{BB962C8B-B14F-4D97-AF65-F5344CB8AC3E}">
        <p14:creationId xmlns:p14="http://schemas.microsoft.com/office/powerpoint/2010/main" val="39558548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9249A-7C99-4A89-BFE7-B9884853B965}"/>
              </a:ext>
            </a:extLst>
          </p:cNvPr>
          <p:cNvSpPr>
            <a:spLocks noGrp="1"/>
          </p:cNvSpPr>
          <p:nvPr>
            <p:ph type="title"/>
          </p:nvPr>
        </p:nvSpPr>
        <p:spPr/>
        <p:txBody>
          <a:bodyPr/>
          <a:lstStyle/>
          <a:p>
            <a:r>
              <a:rPr lang="en-GB" dirty="0"/>
              <a:t>Christmas Cake</a:t>
            </a:r>
          </a:p>
        </p:txBody>
      </p:sp>
      <p:pic>
        <p:nvPicPr>
          <p:cNvPr id="6" name="Content Placeholder 5" descr="A decorated cake on a table&#10;&#10;Description automatically generated">
            <a:extLst>
              <a:ext uri="{FF2B5EF4-FFF2-40B4-BE49-F238E27FC236}">
                <a16:creationId xmlns:a16="http://schemas.microsoft.com/office/drawing/2014/main" id="{C1A872B6-CC9E-4899-92A0-E77FE161FAFE}"/>
              </a:ext>
            </a:extLst>
          </p:cNvPr>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rcRect r="23435"/>
          <a:stretch/>
        </p:blipFill>
        <p:spPr>
          <a:xfrm>
            <a:off x="565403" y="1946252"/>
            <a:ext cx="3930397" cy="3053833"/>
          </a:xfrm>
        </p:spPr>
      </p:pic>
      <p:sp>
        <p:nvSpPr>
          <p:cNvPr id="4" name="Content Placeholder 3">
            <a:extLst>
              <a:ext uri="{FF2B5EF4-FFF2-40B4-BE49-F238E27FC236}">
                <a16:creationId xmlns:a16="http://schemas.microsoft.com/office/drawing/2014/main" id="{5F5CE784-21FD-4CBC-9247-9FFAD64B0FBE}"/>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41263937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9249A-7C99-4A89-BFE7-B9884853B965}"/>
              </a:ext>
            </a:extLst>
          </p:cNvPr>
          <p:cNvSpPr>
            <a:spLocks noGrp="1"/>
          </p:cNvSpPr>
          <p:nvPr>
            <p:ph type="title"/>
          </p:nvPr>
        </p:nvSpPr>
        <p:spPr/>
        <p:txBody>
          <a:bodyPr/>
          <a:lstStyle/>
          <a:p>
            <a:r>
              <a:rPr lang="en-GB" dirty="0"/>
              <a:t>Christmas Cake</a:t>
            </a:r>
          </a:p>
        </p:txBody>
      </p:sp>
      <p:pic>
        <p:nvPicPr>
          <p:cNvPr id="6" name="Content Placeholder 5" descr="A decorated cake on a table&#10;&#10;Description automatically generated">
            <a:extLst>
              <a:ext uri="{FF2B5EF4-FFF2-40B4-BE49-F238E27FC236}">
                <a16:creationId xmlns:a16="http://schemas.microsoft.com/office/drawing/2014/main" id="{C1A872B6-CC9E-4899-92A0-E77FE161FAFE}"/>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r="23435"/>
          <a:stretch/>
        </p:blipFill>
        <p:spPr>
          <a:xfrm>
            <a:off x="565403" y="1946252"/>
            <a:ext cx="3930397" cy="3053833"/>
          </a:xfrm>
        </p:spPr>
      </p:pic>
      <p:sp>
        <p:nvSpPr>
          <p:cNvPr id="4" name="Content Placeholder 3">
            <a:extLst>
              <a:ext uri="{FF2B5EF4-FFF2-40B4-BE49-F238E27FC236}">
                <a16:creationId xmlns:a16="http://schemas.microsoft.com/office/drawing/2014/main" id="{5F5CE784-21FD-4CBC-9247-9FFAD64B0FBE}"/>
              </a:ext>
            </a:extLst>
          </p:cNvPr>
          <p:cNvSpPr>
            <a:spLocks noGrp="1"/>
          </p:cNvSpPr>
          <p:nvPr>
            <p:ph sz="half" idx="2"/>
          </p:nvPr>
        </p:nvSpPr>
        <p:spPr/>
        <p:txBody>
          <a:bodyPr/>
          <a:lstStyle/>
          <a:p>
            <a:r>
              <a:rPr lang="en-GB" dirty="0"/>
              <a:t>Gluten Intolerance</a:t>
            </a:r>
          </a:p>
          <a:p>
            <a:r>
              <a:rPr lang="en-GB" dirty="0"/>
              <a:t>Egg Allergy</a:t>
            </a:r>
          </a:p>
          <a:p>
            <a:r>
              <a:rPr lang="en-GB" dirty="0"/>
              <a:t>Milk Allergy</a:t>
            </a:r>
          </a:p>
          <a:p>
            <a:r>
              <a:rPr lang="en-GB" dirty="0"/>
              <a:t>Lactose Intolerance</a:t>
            </a:r>
          </a:p>
          <a:p>
            <a:r>
              <a:rPr lang="en-GB" dirty="0"/>
              <a:t>Tree Nut Allergy</a:t>
            </a:r>
          </a:p>
          <a:p>
            <a:r>
              <a:rPr lang="en-GB" dirty="0"/>
              <a:t>Soya Allergy</a:t>
            </a:r>
          </a:p>
          <a:p>
            <a:r>
              <a:rPr lang="en-GB" dirty="0" err="1"/>
              <a:t>Sulphyte</a:t>
            </a:r>
            <a:r>
              <a:rPr lang="en-GB" dirty="0"/>
              <a:t> Allergy (Dried Fruit)</a:t>
            </a:r>
          </a:p>
          <a:p>
            <a:endParaRPr lang="en-GB" dirty="0"/>
          </a:p>
        </p:txBody>
      </p:sp>
    </p:spTree>
    <p:extLst>
      <p:ext uri="{BB962C8B-B14F-4D97-AF65-F5344CB8AC3E}">
        <p14:creationId xmlns:p14="http://schemas.microsoft.com/office/powerpoint/2010/main" val="22964699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600B-ED87-418F-811F-15AEA40FC358}"/>
              </a:ext>
            </a:extLst>
          </p:cNvPr>
          <p:cNvSpPr>
            <a:spLocks noGrp="1"/>
          </p:cNvSpPr>
          <p:nvPr>
            <p:ph type="title"/>
          </p:nvPr>
        </p:nvSpPr>
        <p:spPr/>
        <p:txBody>
          <a:bodyPr/>
          <a:lstStyle/>
          <a:p>
            <a:r>
              <a:rPr lang="en-GB" dirty="0"/>
              <a:t>Angel Delight</a:t>
            </a:r>
          </a:p>
        </p:txBody>
      </p:sp>
      <p:pic>
        <p:nvPicPr>
          <p:cNvPr id="6" name="Content Placeholder 5">
            <a:extLst>
              <a:ext uri="{FF2B5EF4-FFF2-40B4-BE49-F238E27FC236}">
                <a16:creationId xmlns:a16="http://schemas.microsoft.com/office/drawing/2014/main" id="{7948D1F2-5C49-4457-8637-068F7BB512F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30873" y="1585428"/>
            <a:ext cx="4038600" cy="4038600"/>
          </a:xfrm>
        </p:spPr>
      </p:pic>
      <p:sp>
        <p:nvSpPr>
          <p:cNvPr id="4" name="Content Placeholder 3">
            <a:extLst>
              <a:ext uri="{FF2B5EF4-FFF2-40B4-BE49-F238E27FC236}">
                <a16:creationId xmlns:a16="http://schemas.microsoft.com/office/drawing/2014/main" id="{41F264CF-0503-4782-85C3-796EF9887133}"/>
              </a:ext>
            </a:extLst>
          </p:cNvPr>
          <p:cNvSpPr>
            <a:spLocks noGrp="1"/>
          </p:cNvSpPr>
          <p:nvPr>
            <p:ph sz="half" idx="2"/>
          </p:nvPr>
        </p:nvSpPr>
        <p:spPr/>
        <p:txBody>
          <a:bodyPr/>
          <a:lstStyle/>
          <a:p>
            <a:pPr marL="0" indent="0">
              <a:buNone/>
            </a:pPr>
            <a:endParaRPr lang="en-GB" dirty="0"/>
          </a:p>
        </p:txBody>
      </p:sp>
    </p:spTree>
    <p:extLst>
      <p:ext uri="{BB962C8B-B14F-4D97-AF65-F5344CB8AC3E}">
        <p14:creationId xmlns:p14="http://schemas.microsoft.com/office/powerpoint/2010/main" val="2116585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600B-ED87-418F-811F-15AEA40FC358}"/>
              </a:ext>
            </a:extLst>
          </p:cNvPr>
          <p:cNvSpPr>
            <a:spLocks noGrp="1"/>
          </p:cNvSpPr>
          <p:nvPr>
            <p:ph type="title"/>
          </p:nvPr>
        </p:nvSpPr>
        <p:spPr/>
        <p:txBody>
          <a:bodyPr/>
          <a:lstStyle/>
          <a:p>
            <a:r>
              <a:rPr lang="en-GB" dirty="0"/>
              <a:t>Angel Delight</a:t>
            </a:r>
          </a:p>
        </p:txBody>
      </p:sp>
      <p:pic>
        <p:nvPicPr>
          <p:cNvPr id="6" name="Content Placeholder 5">
            <a:extLst>
              <a:ext uri="{FF2B5EF4-FFF2-40B4-BE49-F238E27FC236}">
                <a16:creationId xmlns:a16="http://schemas.microsoft.com/office/drawing/2014/main" id="{7948D1F2-5C49-4457-8637-068F7BB512F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30873" y="1585428"/>
            <a:ext cx="4038600" cy="4038600"/>
          </a:xfrm>
        </p:spPr>
      </p:pic>
      <p:sp>
        <p:nvSpPr>
          <p:cNvPr id="4" name="Content Placeholder 3">
            <a:extLst>
              <a:ext uri="{FF2B5EF4-FFF2-40B4-BE49-F238E27FC236}">
                <a16:creationId xmlns:a16="http://schemas.microsoft.com/office/drawing/2014/main" id="{41F264CF-0503-4782-85C3-796EF9887133}"/>
              </a:ext>
            </a:extLst>
          </p:cNvPr>
          <p:cNvSpPr>
            <a:spLocks noGrp="1"/>
          </p:cNvSpPr>
          <p:nvPr>
            <p:ph sz="half" idx="2"/>
          </p:nvPr>
        </p:nvSpPr>
        <p:spPr/>
        <p:txBody>
          <a:bodyPr/>
          <a:lstStyle/>
          <a:p>
            <a:r>
              <a:rPr lang="en-GB" dirty="0"/>
              <a:t>Lactose Intolerance</a:t>
            </a:r>
          </a:p>
          <a:p>
            <a:r>
              <a:rPr lang="en-GB" dirty="0"/>
              <a:t>Milk Allergy</a:t>
            </a:r>
          </a:p>
        </p:txBody>
      </p:sp>
    </p:spTree>
    <p:extLst>
      <p:ext uri="{BB962C8B-B14F-4D97-AF65-F5344CB8AC3E}">
        <p14:creationId xmlns:p14="http://schemas.microsoft.com/office/powerpoint/2010/main" val="31121403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912324-D552-4E45-8C55-DC18C17DE221}"/>
              </a:ext>
            </a:extLst>
          </p:cNvPr>
          <p:cNvPicPr>
            <a:picLocks noChangeAspect="1"/>
          </p:cNvPicPr>
          <p:nvPr/>
        </p:nvPicPr>
        <p:blipFill>
          <a:blip r:embed="rId5"/>
          <a:stretch>
            <a:fillRect/>
          </a:stretch>
        </p:blipFill>
        <p:spPr>
          <a:xfrm>
            <a:off x="448329" y="842472"/>
            <a:ext cx="8695671" cy="5162162"/>
          </a:xfrm>
          <a:prstGeom prst="rect">
            <a:avLst/>
          </a:prstGeom>
        </p:spPr>
      </p:pic>
      <p:sp>
        <p:nvSpPr>
          <p:cNvPr id="5" name="TextBox 4"/>
          <p:cNvSpPr txBox="1">
            <a:spLocks noChangeArrowheads="1"/>
          </p:cNvSpPr>
          <p:nvPr/>
        </p:nvSpPr>
        <p:spPr bwMode="auto">
          <a:xfrm>
            <a:off x="6539182" y="4912106"/>
            <a:ext cx="2303860" cy="738664"/>
          </a:xfrm>
          <a:prstGeom prst="rect">
            <a:avLst/>
          </a:prstGeom>
          <a:noFill/>
          <a:ln w="9525">
            <a:noFill/>
            <a:miter lim="800000"/>
            <a:headEnd/>
            <a:tailEnd/>
          </a:ln>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Emergency evacuation </a:t>
            </a:r>
          </a:p>
        </p:txBody>
      </p:sp>
      <p:sp>
        <p:nvSpPr>
          <p:cNvPr id="6" name="TextBox 5"/>
          <p:cNvSpPr txBox="1">
            <a:spLocks noChangeArrowheads="1"/>
          </p:cNvSpPr>
          <p:nvPr/>
        </p:nvSpPr>
        <p:spPr bwMode="auto">
          <a:xfrm>
            <a:off x="4587133" y="1275811"/>
            <a:ext cx="4036220" cy="369332"/>
          </a:xfrm>
          <a:prstGeom prst="rect">
            <a:avLst/>
          </a:prstGeom>
          <a:noFill/>
          <a:ln w="9525">
            <a:noFill/>
            <a:miter lim="800000"/>
            <a:headEnd/>
            <a:tailEnd/>
          </a:ln>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Respectful use of phones please</a:t>
            </a:r>
            <a:endParaRPr kumimoji="0" lang="en-US"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endParaRPr>
          </a:p>
        </p:txBody>
      </p:sp>
      <p:sp>
        <p:nvSpPr>
          <p:cNvPr id="7" name="TextBox 6"/>
          <p:cNvSpPr txBox="1"/>
          <p:nvPr/>
        </p:nvSpPr>
        <p:spPr>
          <a:xfrm>
            <a:off x="1056335" y="1044979"/>
            <a:ext cx="2984723" cy="600164"/>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3300" b="1" i="0" u="none" strike="noStrike" kern="1200" cap="none" spc="0" normalizeH="0" baseline="0" noProof="0" dirty="0">
                <a:ln w="11430"/>
                <a:solidFill>
                  <a:srgbClr val="FF0000"/>
                </a:solidFill>
                <a:effectLst>
                  <a:outerShdw blurRad="50800" dist="39000" dir="5460000" algn="tl">
                    <a:srgbClr val="000000">
                      <a:alpha val="38000"/>
                    </a:srgbClr>
                  </a:outerShdw>
                </a:effectLst>
                <a:uLnTx/>
                <a:uFillTx/>
                <a:latin typeface="Aharoni" pitchFamily="2" charset="-79"/>
                <a:ea typeface="+mn-ea"/>
                <a:cs typeface="Aharoni" pitchFamily="2" charset="-79"/>
              </a:rPr>
              <a:t>D</a:t>
            </a:r>
            <a:r>
              <a:rPr kumimoji="0" lang="en-GB" sz="3300" b="1" i="0" u="none" strike="noStrike" kern="1200" cap="none" spc="0" normalizeH="0" baseline="0" noProof="0" dirty="0">
                <a:ln w="11430"/>
                <a:solidFill>
                  <a:srgbClr val="FFFF00"/>
                </a:solidFill>
                <a:effectLst>
                  <a:outerShdw blurRad="50800" dist="39000" dir="5460000" algn="tl">
                    <a:srgbClr val="000000">
                      <a:alpha val="38000"/>
                    </a:srgbClr>
                  </a:outerShdw>
                </a:effectLst>
                <a:uLnTx/>
                <a:uFillTx/>
                <a:latin typeface="Aharoni" pitchFamily="2" charset="-79"/>
                <a:ea typeface="+mn-ea"/>
                <a:cs typeface="Aharoni" pitchFamily="2" charset="-79"/>
              </a:rPr>
              <a:t>o</a:t>
            </a:r>
            <a:r>
              <a:rPr kumimoji="0" lang="en-GB" sz="33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m</a:t>
            </a:r>
            <a:r>
              <a:rPr kumimoji="0" lang="en-GB" sz="3300" b="1" i="0" u="none" strike="noStrike" kern="1200" cap="none" spc="0" normalizeH="0" baseline="0" noProof="0" dirty="0">
                <a:ln w="11430"/>
                <a:solidFill>
                  <a:srgbClr val="00B050"/>
                </a:solidFill>
                <a:effectLst>
                  <a:outerShdw blurRad="50800" dist="39000" dir="5460000" algn="tl">
                    <a:srgbClr val="000000">
                      <a:alpha val="38000"/>
                    </a:srgbClr>
                  </a:outerShdw>
                </a:effectLst>
                <a:uLnTx/>
                <a:uFillTx/>
                <a:latin typeface="Aharoni" pitchFamily="2" charset="-79"/>
                <a:ea typeface="+mn-ea"/>
                <a:cs typeface="Aharoni" pitchFamily="2" charset="-79"/>
              </a:rPr>
              <a:t>e</a:t>
            </a:r>
            <a:r>
              <a:rPr kumimoji="0" lang="en-GB" sz="3300" b="1" i="0" u="none" strike="noStrike" kern="1200" cap="none" spc="0" normalizeH="0" baseline="0" noProof="0" dirty="0">
                <a:ln w="11430"/>
                <a:solidFill>
                  <a:srgbClr val="92D050"/>
                </a:solidFill>
                <a:effectLst>
                  <a:outerShdw blurRad="50800" dist="39000" dir="5460000" algn="tl">
                    <a:srgbClr val="000000">
                      <a:alpha val="38000"/>
                    </a:srgbClr>
                  </a:outerShdw>
                </a:effectLst>
                <a:uLnTx/>
                <a:uFillTx/>
                <a:latin typeface="Aharoni" pitchFamily="2" charset="-79"/>
                <a:ea typeface="+mn-ea"/>
                <a:cs typeface="Aharoni" pitchFamily="2" charset="-79"/>
              </a:rPr>
              <a:t>s</a:t>
            </a:r>
            <a:r>
              <a:rPr kumimoji="0" lang="en-GB" sz="3300" b="1" i="0" u="none" strike="noStrike" kern="1200" cap="none" spc="0" normalizeH="0" baseline="0" noProof="0" dirty="0">
                <a:ln w="11430"/>
                <a:solidFill>
                  <a:srgbClr val="00B0F0"/>
                </a:solidFill>
                <a:effectLst>
                  <a:outerShdw blurRad="50800" dist="39000" dir="5460000" algn="tl">
                    <a:srgbClr val="000000">
                      <a:alpha val="38000"/>
                    </a:srgbClr>
                  </a:outerShdw>
                </a:effectLst>
                <a:uLnTx/>
                <a:uFillTx/>
                <a:latin typeface="Aharoni" pitchFamily="2" charset="-79"/>
                <a:ea typeface="+mn-ea"/>
                <a:cs typeface="Aharoni" pitchFamily="2" charset="-79"/>
              </a:rPr>
              <a:t>t</a:t>
            </a:r>
            <a:r>
              <a:rPr kumimoji="0" lang="en-GB" sz="33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i</a:t>
            </a:r>
            <a:r>
              <a:rPr kumimoji="0" lang="en-GB" sz="3300" b="1" i="0" u="none" strike="noStrike" kern="1200" cap="none" spc="0" normalizeH="0" baseline="0" noProof="0" dirty="0">
                <a:ln w="11430"/>
                <a:solidFill>
                  <a:srgbClr val="CC0099"/>
                </a:solidFill>
                <a:effectLst>
                  <a:outerShdw blurRad="50800" dist="39000" dir="5460000" algn="tl">
                    <a:srgbClr val="000000">
                      <a:alpha val="38000"/>
                    </a:srgbClr>
                  </a:outerShdw>
                </a:effectLst>
                <a:uLnTx/>
                <a:uFillTx/>
                <a:latin typeface="Aharoni" pitchFamily="2" charset="-79"/>
                <a:ea typeface="+mn-ea"/>
                <a:cs typeface="Aharoni" pitchFamily="2" charset="-79"/>
              </a:rPr>
              <a:t>c</a:t>
            </a:r>
            <a:r>
              <a:rPr kumimoji="0" lang="en-GB" sz="33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s</a:t>
            </a:r>
            <a:r>
              <a:rPr kumimoji="0" lang="en-GB" sz="24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haroni" pitchFamily="2" charset="-79"/>
                <a:ea typeface="+mn-ea"/>
                <a:cs typeface="Aharoni" pitchFamily="2" charset="-79"/>
              </a:rPr>
              <a:t> </a:t>
            </a:r>
          </a:p>
        </p:txBody>
      </p:sp>
      <p:pic>
        <p:nvPicPr>
          <p:cNvPr id="9" name="ELPHRG0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5829243" y="5431478"/>
            <a:ext cx="228600" cy="228600"/>
          </a:xfrm>
          <a:prstGeom prst="rect">
            <a:avLst/>
          </a:prstGeom>
          <a:noFill/>
          <a:ln w="9525">
            <a:noFill/>
            <a:miter lim="800000"/>
            <a:headEnd/>
            <a:tailEnd/>
          </a:ln>
        </p:spPr>
      </p:pic>
      <p:sp>
        <p:nvSpPr>
          <p:cNvPr id="10" name="TextBox 9"/>
          <p:cNvSpPr txBox="1"/>
          <p:nvPr/>
        </p:nvSpPr>
        <p:spPr>
          <a:xfrm>
            <a:off x="5648864" y="5368643"/>
            <a:ext cx="589360" cy="300082"/>
          </a:xfrm>
          <a:prstGeom prst="rect">
            <a:avLst/>
          </a:prstGeom>
          <a:solidFill>
            <a:srgbClr val="ECF2F0"/>
          </a:solid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GB" sz="1350" b="0" i="0" u="none" strike="noStrike" kern="1200" cap="none" spc="0" normalizeH="0" baseline="0" noProof="0" dirty="0">
              <a:ln>
                <a:noFill/>
              </a:ln>
              <a:solidFill>
                <a:prstClr val="black"/>
              </a:solidFill>
              <a:effectLst/>
              <a:uLnTx/>
              <a:uFillTx/>
              <a:latin typeface="Calibri"/>
              <a:ea typeface="+mn-ea"/>
              <a:cs typeface="Arial" charset="0"/>
            </a:endParaRPr>
          </a:p>
        </p:txBody>
      </p:sp>
      <p:sp>
        <p:nvSpPr>
          <p:cNvPr id="11" name="Rectangle 10">
            <a:extLst>
              <a:ext uri="{FF2B5EF4-FFF2-40B4-BE49-F238E27FC236}">
                <a16:creationId xmlns:a16="http://schemas.microsoft.com/office/drawing/2014/main" id="{790A1A62-E2AE-4982-BC7B-BBE942650E8E}"/>
              </a:ext>
            </a:extLst>
          </p:cNvPr>
          <p:cNvSpPr/>
          <p:nvPr/>
        </p:nvSpPr>
        <p:spPr>
          <a:xfrm>
            <a:off x="827098" y="5267663"/>
            <a:ext cx="1047082" cy="41549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Toilets </a:t>
            </a:r>
          </a:p>
        </p:txBody>
      </p:sp>
      <p:sp>
        <p:nvSpPr>
          <p:cNvPr id="13" name="Rectangle 12">
            <a:extLst>
              <a:ext uri="{FF2B5EF4-FFF2-40B4-BE49-F238E27FC236}">
                <a16:creationId xmlns:a16="http://schemas.microsoft.com/office/drawing/2014/main" id="{35F25A71-8F41-4B78-B4EF-40F9F3709DA3}"/>
              </a:ext>
            </a:extLst>
          </p:cNvPr>
          <p:cNvSpPr/>
          <p:nvPr/>
        </p:nvSpPr>
        <p:spPr>
          <a:xfrm>
            <a:off x="3615594" y="5235271"/>
            <a:ext cx="1991251" cy="415498"/>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GB" sz="2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charset="0"/>
              </a:rPr>
              <a:t>Refreshments </a:t>
            </a:r>
          </a:p>
        </p:txBody>
      </p:sp>
    </p:spTree>
    <p:extLst>
      <p:ext uri="{BB962C8B-B14F-4D97-AF65-F5344CB8AC3E}">
        <p14:creationId xmlns:p14="http://schemas.microsoft.com/office/powerpoint/2010/main" val="3806181387"/>
      </p:ext>
    </p:extLst>
  </p:cSld>
  <p:clrMapOvr>
    <a:masterClrMapping/>
  </p:clrMapOvr>
  <p:transition/>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63E4-E0B8-44F2-AE37-97E84956BDB8}"/>
              </a:ext>
            </a:extLst>
          </p:cNvPr>
          <p:cNvSpPr>
            <a:spLocks noGrp="1"/>
          </p:cNvSpPr>
          <p:nvPr>
            <p:ph type="title"/>
          </p:nvPr>
        </p:nvSpPr>
        <p:spPr/>
        <p:txBody>
          <a:bodyPr/>
          <a:lstStyle/>
          <a:p>
            <a:r>
              <a:rPr lang="en-GB" dirty="0"/>
              <a:t>Smoked Salmon Pate</a:t>
            </a:r>
          </a:p>
        </p:txBody>
      </p:sp>
      <p:sp>
        <p:nvSpPr>
          <p:cNvPr id="4" name="Content Placeholder 3">
            <a:extLst>
              <a:ext uri="{FF2B5EF4-FFF2-40B4-BE49-F238E27FC236}">
                <a16:creationId xmlns:a16="http://schemas.microsoft.com/office/drawing/2014/main" id="{4EA5DCD5-2761-4B8C-9BFE-9EE0E0F94FF9}"/>
              </a:ext>
            </a:extLst>
          </p:cNvPr>
          <p:cNvSpPr>
            <a:spLocks noGrp="1"/>
          </p:cNvSpPr>
          <p:nvPr>
            <p:ph sz="half" idx="2"/>
          </p:nvPr>
        </p:nvSpPr>
        <p:spPr/>
        <p:txBody>
          <a:bodyPr/>
          <a:lstStyle/>
          <a:p>
            <a:endParaRPr lang="en-GB" dirty="0"/>
          </a:p>
        </p:txBody>
      </p:sp>
      <p:pic>
        <p:nvPicPr>
          <p:cNvPr id="9" name="Content Placeholder 8" descr="Food on the cutting board&#10;&#10;Description automatically generated">
            <a:extLst>
              <a:ext uri="{FF2B5EF4-FFF2-40B4-BE49-F238E27FC236}">
                <a16:creationId xmlns:a16="http://schemas.microsoft.com/office/drawing/2014/main" id="{910363F9-D053-4735-B0B2-EE3A386E3A7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60085" y="1600200"/>
            <a:ext cx="3232830" cy="4525963"/>
          </a:xfrm>
        </p:spPr>
      </p:pic>
    </p:spTree>
    <p:extLst>
      <p:ext uri="{BB962C8B-B14F-4D97-AF65-F5344CB8AC3E}">
        <p14:creationId xmlns:p14="http://schemas.microsoft.com/office/powerpoint/2010/main" val="1926690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F63E4-E0B8-44F2-AE37-97E84956BDB8}"/>
              </a:ext>
            </a:extLst>
          </p:cNvPr>
          <p:cNvSpPr>
            <a:spLocks noGrp="1"/>
          </p:cNvSpPr>
          <p:nvPr>
            <p:ph type="title"/>
          </p:nvPr>
        </p:nvSpPr>
        <p:spPr/>
        <p:txBody>
          <a:bodyPr/>
          <a:lstStyle/>
          <a:p>
            <a:r>
              <a:rPr lang="en-GB" dirty="0"/>
              <a:t>Smoked Salmon Pate</a:t>
            </a:r>
          </a:p>
        </p:txBody>
      </p:sp>
      <p:sp>
        <p:nvSpPr>
          <p:cNvPr id="4" name="Content Placeholder 3">
            <a:extLst>
              <a:ext uri="{FF2B5EF4-FFF2-40B4-BE49-F238E27FC236}">
                <a16:creationId xmlns:a16="http://schemas.microsoft.com/office/drawing/2014/main" id="{4EA5DCD5-2761-4B8C-9BFE-9EE0E0F94FF9}"/>
              </a:ext>
            </a:extLst>
          </p:cNvPr>
          <p:cNvSpPr>
            <a:spLocks noGrp="1"/>
          </p:cNvSpPr>
          <p:nvPr>
            <p:ph sz="half" idx="2"/>
          </p:nvPr>
        </p:nvSpPr>
        <p:spPr/>
        <p:txBody>
          <a:bodyPr/>
          <a:lstStyle/>
          <a:p>
            <a:r>
              <a:rPr lang="en-GB" dirty="0"/>
              <a:t>Fish Allergy</a:t>
            </a:r>
          </a:p>
          <a:p>
            <a:r>
              <a:rPr lang="en-GB" dirty="0"/>
              <a:t>Dairy Allergy</a:t>
            </a:r>
          </a:p>
          <a:p>
            <a:r>
              <a:rPr lang="en-GB" dirty="0"/>
              <a:t>Lactose Intolerance</a:t>
            </a:r>
          </a:p>
        </p:txBody>
      </p:sp>
      <p:pic>
        <p:nvPicPr>
          <p:cNvPr id="9" name="Content Placeholder 8" descr="Food on the cutting board&#10;&#10;Description automatically generated">
            <a:extLst>
              <a:ext uri="{FF2B5EF4-FFF2-40B4-BE49-F238E27FC236}">
                <a16:creationId xmlns:a16="http://schemas.microsoft.com/office/drawing/2014/main" id="{910363F9-D053-4735-B0B2-EE3A386E3A7E}"/>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60085" y="1600200"/>
            <a:ext cx="3232830" cy="4525963"/>
          </a:xfrm>
        </p:spPr>
      </p:pic>
    </p:spTree>
    <p:extLst>
      <p:ext uri="{BB962C8B-B14F-4D97-AF65-F5344CB8AC3E}">
        <p14:creationId xmlns:p14="http://schemas.microsoft.com/office/powerpoint/2010/main" val="1194959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7696-C7EF-4E92-A9DC-31586CD8C3F5}"/>
              </a:ext>
            </a:extLst>
          </p:cNvPr>
          <p:cNvSpPr>
            <a:spLocks noGrp="1"/>
          </p:cNvSpPr>
          <p:nvPr>
            <p:ph type="title"/>
          </p:nvPr>
        </p:nvSpPr>
        <p:spPr/>
        <p:txBody>
          <a:bodyPr/>
          <a:lstStyle/>
          <a:p>
            <a:r>
              <a:rPr lang="en-GB" dirty="0"/>
              <a:t>Courgette</a:t>
            </a:r>
          </a:p>
        </p:txBody>
      </p:sp>
      <p:pic>
        <p:nvPicPr>
          <p:cNvPr id="6" name="Content Placeholder 5" descr="A picture containing fruit, squash&#10;&#10;Description automatically generated">
            <a:extLst>
              <a:ext uri="{FF2B5EF4-FFF2-40B4-BE49-F238E27FC236}">
                <a16:creationId xmlns:a16="http://schemas.microsoft.com/office/drawing/2014/main" id="{5BC73DFA-7B94-41CE-BAED-5BA179C4B24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0518" r="24858"/>
          <a:stretch/>
        </p:blipFill>
        <p:spPr>
          <a:xfrm>
            <a:off x="899592" y="1269236"/>
            <a:ext cx="2664296" cy="4877556"/>
          </a:xfrm>
        </p:spPr>
      </p:pic>
      <p:sp>
        <p:nvSpPr>
          <p:cNvPr id="4" name="Content Placeholder 3">
            <a:extLst>
              <a:ext uri="{FF2B5EF4-FFF2-40B4-BE49-F238E27FC236}">
                <a16:creationId xmlns:a16="http://schemas.microsoft.com/office/drawing/2014/main" id="{7288EA89-28E6-4B73-A155-07ED95F2E956}"/>
              </a:ext>
            </a:extLst>
          </p:cNvPr>
          <p:cNvSpPr>
            <a:spLocks noGrp="1"/>
          </p:cNvSpPr>
          <p:nvPr>
            <p:ph sz="half" idx="2"/>
          </p:nvPr>
        </p:nvSpPr>
        <p:spPr>
          <a:xfrm>
            <a:off x="4283968" y="1600200"/>
            <a:ext cx="4402832" cy="4525963"/>
          </a:xfrm>
        </p:spPr>
        <p:txBody>
          <a:bodyPr/>
          <a:lstStyle/>
          <a:p>
            <a:endParaRPr lang="en-GB" dirty="0"/>
          </a:p>
          <a:p>
            <a:pPr marL="0" indent="0">
              <a:buNone/>
            </a:pPr>
            <a:endParaRPr lang="en-GB" dirty="0"/>
          </a:p>
        </p:txBody>
      </p:sp>
    </p:spTree>
    <p:extLst>
      <p:ext uri="{BB962C8B-B14F-4D97-AF65-F5344CB8AC3E}">
        <p14:creationId xmlns:p14="http://schemas.microsoft.com/office/powerpoint/2010/main" val="14682623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D7696-C7EF-4E92-A9DC-31586CD8C3F5}"/>
              </a:ext>
            </a:extLst>
          </p:cNvPr>
          <p:cNvSpPr>
            <a:spLocks noGrp="1"/>
          </p:cNvSpPr>
          <p:nvPr>
            <p:ph type="title"/>
          </p:nvPr>
        </p:nvSpPr>
        <p:spPr/>
        <p:txBody>
          <a:bodyPr/>
          <a:lstStyle/>
          <a:p>
            <a:r>
              <a:rPr lang="en-GB" dirty="0"/>
              <a:t>Courgette</a:t>
            </a:r>
          </a:p>
        </p:txBody>
      </p:sp>
      <p:pic>
        <p:nvPicPr>
          <p:cNvPr id="6" name="Content Placeholder 5" descr="A picture containing fruit, squash&#10;&#10;Description automatically generated">
            <a:extLst>
              <a:ext uri="{FF2B5EF4-FFF2-40B4-BE49-F238E27FC236}">
                <a16:creationId xmlns:a16="http://schemas.microsoft.com/office/drawing/2014/main" id="{5BC73DFA-7B94-41CE-BAED-5BA179C4B245}"/>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20518" r="24858"/>
          <a:stretch/>
        </p:blipFill>
        <p:spPr>
          <a:xfrm>
            <a:off x="899592" y="1269236"/>
            <a:ext cx="2664296" cy="4877556"/>
          </a:xfrm>
        </p:spPr>
      </p:pic>
      <p:sp>
        <p:nvSpPr>
          <p:cNvPr id="4" name="Content Placeholder 3">
            <a:extLst>
              <a:ext uri="{FF2B5EF4-FFF2-40B4-BE49-F238E27FC236}">
                <a16:creationId xmlns:a16="http://schemas.microsoft.com/office/drawing/2014/main" id="{7288EA89-28E6-4B73-A155-07ED95F2E956}"/>
              </a:ext>
            </a:extLst>
          </p:cNvPr>
          <p:cNvSpPr>
            <a:spLocks noGrp="1"/>
          </p:cNvSpPr>
          <p:nvPr>
            <p:ph sz="half" idx="2"/>
          </p:nvPr>
        </p:nvSpPr>
        <p:spPr>
          <a:xfrm>
            <a:off x="4283968" y="1600200"/>
            <a:ext cx="4402832" cy="4525963"/>
          </a:xfrm>
        </p:spPr>
        <p:txBody>
          <a:bodyPr/>
          <a:lstStyle/>
          <a:p>
            <a:endParaRPr lang="en-GB" dirty="0"/>
          </a:p>
          <a:p>
            <a:endParaRPr lang="en-GB" dirty="0"/>
          </a:p>
          <a:p>
            <a:r>
              <a:rPr lang="en-GB" dirty="0"/>
              <a:t>Salicylate Intolerance</a:t>
            </a:r>
          </a:p>
        </p:txBody>
      </p:sp>
    </p:spTree>
    <p:extLst>
      <p:ext uri="{BB962C8B-B14F-4D97-AF65-F5344CB8AC3E}">
        <p14:creationId xmlns:p14="http://schemas.microsoft.com/office/powerpoint/2010/main" val="11344843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044D-96C8-4DEF-A1A7-5911971ECB83}"/>
              </a:ext>
            </a:extLst>
          </p:cNvPr>
          <p:cNvSpPr>
            <a:spLocks noGrp="1"/>
          </p:cNvSpPr>
          <p:nvPr>
            <p:ph type="title"/>
          </p:nvPr>
        </p:nvSpPr>
        <p:spPr/>
        <p:txBody>
          <a:bodyPr/>
          <a:lstStyle/>
          <a:p>
            <a:r>
              <a:rPr lang="en-GB" dirty="0"/>
              <a:t>Baked Potato</a:t>
            </a:r>
          </a:p>
        </p:txBody>
      </p:sp>
      <p:pic>
        <p:nvPicPr>
          <p:cNvPr id="6" name="Content Placeholder 5" descr="A piece of food&#10;&#10;Description automatically generated">
            <a:extLst>
              <a:ext uri="{FF2B5EF4-FFF2-40B4-BE49-F238E27FC236}">
                <a16:creationId xmlns:a16="http://schemas.microsoft.com/office/drawing/2014/main" id="{CC8DC72B-4A00-41FA-993A-F7FF19097DFA}"/>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2373" t="-67" r="8930" b="67"/>
          <a:stretch/>
        </p:blipFill>
        <p:spPr>
          <a:xfrm>
            <a:off x="611561" y="2074638"/>
            <a:ext cx="3884240" cy="3586610"/>
          </a:xfrm>
        </p:spPr>
      </p:pic>
      <p:sp>
        <p:nvSpPr>
          <p:cNvPr id="4" name="Content Placeholder 3">
            <a:extLst>
              <a:ext uri="{FF2B5EF4-FFF2-40B4-BE49-F238E27FC236}">
                <a16:creationId xmlns:a16="http://schemas.microsoft.com/office/drawing/2014/main" id="{0CB388D7-5124-47D9-873B-49DEA6C6E04F}"/>
              </a:ext>
            </a:extLst>
          </p:cNvPr>
          <p:cNvSpPr>
            <a:spLocks noGrp="1"/>
          </p:cNvSpPr>
          <p:nvPr>
            <p:ph sz="half" idx="2"/>
          </p:nvPr>
        </p:nvSpPr>
        <p:spPr/>
        <p:txBody>
          <a:bodyPr/>
          <a:lstStyle/>
          <a:p>
            <a:pPr marL="0" indent="0">
              <a:buNone/>
            </a:pPr>
            <a:endParaRPr lang="en-GB" dirty="0"/>
          </a:p>
        </p:txBody>
      </p:sp>
    </p:spTree>
    <p:extLst>
      <p:ext uri="{BB962C8B-B14F-4D97-AF65-F5344CB8AC3E}">
        <p14:creationId xmlns:p14="http://schemas.microsoft.com/office/powerpoint/2010/main" val="14447518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044D-96C8-4DEF-A1A7-5911971ECB83}"/>
              </a:ext>
            </a:extLst>
          </p:cNvPr>
          <p:cNvSpPr>
            <a:spLocks noGrp="1"/>
          </p:cNvSpPr>
          <p:nvPr>
            <p:ph type="title"/>
          </p:nvPr>
        </p:nvSpPr>
        <p:spPr/>
        <p:txBody>
          <a:bodyPr/>
          <a:lstStyle/>
          <a:p>
            <a:r>
              <a:rPr lang="en-GB" dirty="0"/>
              <a:t>Baked Potato</a:t>
            </a:r>
          </a:p>
        </p:txBody>
      </p:sp>
      <p:pic>
        <p:nvPicPr>
          <p:cNvPr id="6" name="Content Placeholder 5" descr="A piece of food&#10;&#10;Description automatically generated">
            <a:extLst>
              <a:ext uri="{FF2B5EF4-FFF2-40B4-BE49-F238E27FC236}">
                <a16:creationId xmlns:a16="http://schemas.microsoft.com/office/drawing/2014/main" id="{CC8DC72B-4A00-41FA-993A-F7FF19097DFA}"/>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l="12373" t="-67" r="10006" b="67"/>
          <a:stretch/>
        </p:blipFill>
        <p:spPr>
          <a:xfrm>
            <a:off x="611561" y="2074638"/>
            <a:ext cx="3831152" cy="3586610"/>
          </a:xfrm>
        </p:spPr>
      </p:pic>
      <p:sp>
        <p:nvSpPr>
          <p:cNvPr id="4" name="Content Placeholder 3">
            <a:extLst>
              <a:ext uri="{FF2B5EF4-FFF2-40B4-BE49-F238E27FC236}">
                <a16:creationId xmlns:a16="http://schemas.microsoft.com/office/drawing/2014/main" id="{0CB388D7-5124-47D9-873B-49DEA6C6E04F}"/>
              </a:ext>
            </a:extLst>
          </p:cNvPr>
          <p:cNvSpPr>
            <a:spLocks noGrp="1"/>
          </p:cNvSpPr>
          <p:nvPr>
            <p:ph sz="half" idx="2"/>
          </p:nvPr>
        </p:nvSpPr>
        <p:spPr/>
        <p:txBody>
          <a:bodyPr/>
          <a:lstStyle/>
          <a:p>
            <a:r>
              <a:rPr lang="en-GB" dirty="0"/>
              <a:t>Nightshade Intolerance</a:t>
            </a:r>
          </a:p>
        </p:txBody>
      </p:sp>
    </p:spTree>
    <p:extLst>
      <p:ext uri="{BB962C8B-B14F-4D97-AF65-F5344CB8AC3E}">
        <p14:creationId xmlns:p14="http://schemas.microsoft.com/office/powerpoint/2010/main" val="2374342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51E1-4008-4DAD-B207-05943AB67C28}"/>
              </a:ext>
            </a:extLst>
          </p:cNvPr>
          <p:cNvSpPr>
            <a:spLocks noGrp="1"/>
          </p:cNvSpPr>
          <p:nvPr>
            <p:ph type="title"/>
          </p:nvPr>
        </p:nvSpPr>
        <p:spPr/>
        <p:txBody>
          <a:bodyPr/>
          <a:lstStyle/>
          <a:p>
            <a:r>
              <a:rPr lang="en-GB" dirty="0"/>
              <a:t>Moules </a:t>
            </a:r>
            <a:r>
              <a:rPr lang="en-GB" dirty="0" err="1"/>
              <a:t>Marinieres</a:t>
            </a:r>
            <a:endParaRPr lang="en-GB" dirty="0"/>
          </a:p>
        </p:txBody>
      </p:sp>
      <p:pic>
        <p:nvPicPr>
          <p:cNvPr id="6" name="Content Placeholder 5" descr="A picture containing invertebrate, animal, mollusk, mussel&#10;&#10;Description automatically generated">
            <a:extLst>
              <a:ext uri="{FF2B5EF4-FFF2-40B4-BE49-F238E27FC236}">
                <a16:creationId xmlns:a16="http://schemas.microsoft.com/office/drawing/2014/main" id="{256B9BBB-8CAF-44ED-A003-6D4E26526417}"/>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3822" r="5246"/>
          <a:stretch/>
        </p:blipFill>
        <p:spPr>
          <a:xfrm>
            <a:off x="539551" y="2289315"/>
            <a:ext cx="3913643" cy="3227917"/>
          </a:xfrm>
        </p:spPr>
      </p:pic>
      <p:sp>
        <p:nvSpPr>
          <p:cNvPr id="4" name="Content Placeholder 3">
            <a:extLst>
              <a:ext uri="{FF2B5EF4-FFF2-40B4-BE49-F238E27FC236}">
                <a16:creationId xmlns:a16="http://schemas.microsoft.com/office/drawing/2014/main" id="{56D210A3-2D96-4883-B465-E51D78CCD13E}"/>
              </a:ext>
            </a:extLst>
          </p:cNvPr>
          <p:cNvSpPr>
            <a:spLocks noGrp="1"/>
          </p:cNvSpPr>
          <p:nvPr>
            <p:ph sz="half" idx="2"/>
          </p:nvPr>
        </p:nvSpPr>
        <p:spPr/>
        <p:txBody>
          <a:bodyPr/>
          <a:lstStyle/>
          <a:p>
            <a:pPr marL="0" indent="0">
              <a:buNone/>
            </a:pPr>
            <a:endParaRPr lang="en-GB" dirty="0"/>
          </a:p>
        </p:txBody>
      </p:sp>
    </p:spTree>
    <p:extLst>
      <p:ext uri="{BB962C8B-B14F-4D97-AF65-F5344CB8AC3E}">
        <p14:creationId xmlns:p14="http://schemas.microsoft.com/office/powerpoint/2010/main" val="1433337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51E1-4008-4DAD-B207-05943AB67C28}"/>
              </a:ext>
            </a:extLst>
          </p:cNvPr>
          <p:cNvSpPr>
            <a:spLocks noGrp="1"/>
          </p:cNvSpPr>
          <p:nvPr>
            <p:ph type="title"/>
          </p:nvPr>
        </p:nvSpPr>
        <p:spPr/>
        <p:txBody>
          <a:bodyPr/>
          <a:lstStyle/>
          <a:p>
            <a:r>
              <a:rPr lang="en-GB" dirty="0"/>
              <a:t>Moules </a:t>
            </a:r>
            <a:r>
              <a:rPr lang="en-GB" dirty="0" err="1"/>
              <a:t>Marinieres</a:t>
            </a:r>
            <a:endParaRPr lang="en-GB" dirty="0"/>
          </a:p>
        </p:txBody>
      </p:sp>
      <p:pic>
        <p:nvPicPr>
          <p:cNvPr id="6" name="Content Placeholder 5" descr="A picture containing invertebrate, animal, mollusk, mussel&#10;&#10;Description automatically generated">
            <a:extLst>
              <a:ext uri="{FF2B5EF4-FFF2-40B4-BE49-F238E27FC236}">
                <a16:creationId xmlns:a16="http://schemas.microsoft.com/office/drawing/2014/main" id="{256B9BBB-8CAF-44ED-A003-6D4E26526417}"/>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3822" r="5246"/>
          <a:stretch/>
        </p:blipFill>
        <p:spPr>
          <a:xfrm>
            <a:off x="539551" y="2289315"/>
            <a:ext cx="3913643" cy="3227917"/>
          </a:xfrm>
        </p:spPr>
      </p:pic>
      <p:sp>
        <p:nvSpPr>
          <p:cNvPr id="4" name="Content Placeholder 3">
            <a:extLst>
              <a:ext uri="{FF2B5EF4-FFF2-40B4-BE49-F238E27FC236}">
                <a16:creationId xmlns:a16="http://schemas.microsoft.com/office/drawing/2014/main" id="{56D210A3-2D96-4883-B465-E51D78CCD13E}"/>
              </a:ext>
            </a:extLst>
          </p:cNvPr>
          <p:cNvSpPr>
            <a:spLocks noGrp="1"/>
          </p:cNvSpPr>
          <p:nvPr>
            <p:ph sz="half" idx="2"/>
          </p:nvPr>
        </p:nvSpPr>
        <p:spPr/>
        <p:txBody>
          <a:bodyPr/>
          <a:lstStyle/>
          <a:p>
            <a:r>
              <a:rPr lang="en-GB" dirty="0"/>
              <a:t>Mollusc Allergy</a:t>
            </a:r>
          </a:p>
          <a:p>
            <a:r>
              <a:rPr lang="en-GB" dirty="0"/>
              <a:t>Dairy Allergy</a:t>
            </a:r>
          </a:p>
          <a:p>
            <a:r>
              <a:rPr lang="en-GB" dirty="0"/>
              <a:t>Lactose Intolerance</a:t>
            </a:r>
          </a:p>
          <a:p>
            <a:pPr marL="0" indent="0">
              <a:buNone/>
            </a:pPr>
            <a:endParaRPr lang="en-GB" dirty="0"/>
          </a:p>
        </p:txBody>
      </p:sp>
    </p:spTree>
    <p:extLst>
      <p:ext uri="{BB962C8B-B14F-4D97-AF65-F5344CB8AC3E}">
        <p14:creationId xmlns:p14="http://schemas.microsoft.com/office/powerpoint/2010/main" val="29854029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51E1-4008-4DAD-B207-05943AB67C28}"/>
              </a:ext>
            </a:extLst>
          </p:cNvPr>
          <p:cNvSpPr>
            <a:spLocks noGrp="1"/>
          </p:cNvSpPr>
          <p:nvPr>
            <p:ph type="title"/>
          </p:nvPr>
        </p:nvSpPr>
        <p:spPr/>
        <p:txBody>
          <a:bodyPr/>
          <a:lstStyle/>
          <a:p>
            <a:r>
              <a:rPr lang="en-GB" dirty="0"/>
              <a:t>Reese’s Pieces</a:t>
            </a:r>
          </a:p>
        </p:txBody>
      </p:sp>
      <p:sp>
        <p:nvSpPr>
          <p:cNvPr id="4" name="Content Placeholder 3">
            <a:extLst>
              <a:ext uri="{FF2B5EF4-FFF2-40B4-BE49-F238E27FC236}">
                <a16:creationId xmlns:a16="http://schemas.microsoft.com/office/drawing/2014/main" id="{56D210A3-2D96-4883-B465-E51D78CCD13E}"/>
              </a:ext>
            </a:extLst>
          </p:cNvPr>
          <p:cNvSpPr>
            <a:spLocks noGrp="1"/>
          </p:cNvSpPr>
          <p:nvPr>
            <p:ph sz="half" idx="2"/>
          </p:nvPr>
        </p:nvSpPr>
        <p:spPr/>
        <p:txBody>
          <a:bodyPr/>
          <a:lstStyle/>
          <a:p>
            <a:pPr marL="0" indent="0">
              <a:buNone/>
            </a:pPr>
            <a:endParaRPr lang="en-GB" dirty="0"/>
          </a:p>
        </p:txBody>
      </p:sp>
      <p:pic>
        <p:nvPicPr>
          <p:cNvPr id="12" name="Content Placeholder 11">
            <a:extLst>
              <a:ext uri="{FF2B5EF4-FFF2-40B4-BE49-F238E27FC236}">
                <a16:creationId xmlns:a16="http://schemas.microsoft.com/office/drawing/2014/main" id="{18C1196E-500D-4DEE-B12B-8F39F99E4B0C}"/>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3592" b="19819"/>
          <a:stretch/>
        </p:blipFill>
        <p:spPr>
          <a:xfrm>
            <a:off x="644781" y="2204864"/>
            <a:ext cx="3817366" cy="2160241"/>
          </a:xfrm>
        </p:spPr>
      </p:pic>
    </p:spTree>
    <p:extLst>
      <p:ext uri="{BB962C8B-B14F-4D97-AF65-F5344CB8AC3E}">
        <p14:creationId xmlns:p14="http://schemas.microsoft.com/office/powerpoint/2010/main" val="31136687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451E1-4008-4DAD-B207-05943AB67C28}"/>
              </a:ext>
            </a:extLst>
          </p:cNvPr>
          <p:cNvSpPr>
            <a:spLocks noGrp="1"/>
          </p:cNvSpPr>
          <p:nvPr>
            <p:ph type="title"/>
          </p:nvPr>
        </p:nvSpPr>
        <p:spPr/>
        <p:txBody>
          <a:bodyPr/>
          <a:lstStyle/>
          <a:p>
            <a:r>
              <a:rPr lang="en-GB" dirty="0"/>
              <a:t>Reese’s Pieces</a:t>
            </a:r>
          </a:p>
        </p:txBody>
      </p:sp>
      <p:sp>
        <p:nvSpPr>
          <p:cNvPr id="4" name="Content Placeholder 3">
            <a:extLst>
              <a:ext uri="{FF2B5EF4-FFF2-40B4-BE49-F238E27FC236}">
                <a16:creationId xmlns:a16="http://schemas.microsoft.com/office/drawing/2014/main" id="{56D210A3-2D96-4883-B465-E51D78CCD13E}"/>
              </a:ext>
            </a:extLst>
          </p:cNvPr>
          <p:cNvSpPr>
            <a:spLocks noGrp="1"/>
          </p:cNvSpPr>
          <p:nvPr>
            <p:ph sz="half" idx="2"/>
          </p:nvPr>
        </p:nvSpPr>
        <p:spPr/>
        <p:txBody>
          <a:bodyPr/>
          <a:lstStyle/>
          <a:p>
            <a:pPr>
              <a:buBlip>
                <a:blip r:embed="rId3"/>
              </a:buBlip>
            </a:pPr>
            <a:endParaRPr lang="en-GB" dirty="0"/>
          </a:p>
          <a:p>
            <a:pPr>
              <a:buBlip>
                <a:blip r:embed="rId3"/>
              </a:buBlip>
            </a:pPr>
            <a:r>
              <a:rPr lang="en-GB" dirty="0"/>
              <a:t>Peanut Allergy</a:t>
            </a:r>
          </a:p>
          <a:p>
            <a:pPr>
              <a:buBlip>
                <a:blip r:embed="rId3"/>
              </a:buBlip>
            </a:pPr>
            <a:r>
              <a:rPr lang="en-GB" dirty="0"/>
              <a:t>Milk Allergy</a:t>
            </a:r>
          </a:p>
          <a:p>
            <a:pPr>
              <a:buBlip>
                <a:blip r:embed="rId3"/>
              </a:buBlip>
            </a:pPr>
            <a:r>
              <a:rPr lang="en-GB" dirty="0"/>
              <a:t>Lactose Intolerance</a:t>
            </a:r>
          </a:p>
          <a:p>
            <a:pPr>
              <a:buBlip>
                <a:blip r:embed="rId3"/>
              </a:buBlip>
            </a:pPr>
            <a:r>
              <a:rPr lang="en-GB" dirty="0"/>
              <a:t>Soya Allergy</a:t>
            </a:r>
          </a:p>
        </p:txBody>
      </p:sp>
      <p:pic>
        <p:nvPicPr>
          <p:cNvPr id="12" name="Content Placeholder 11">
            <a:extLst>
              <a:ext uri="{FF2B5EF4-FFF2-40B4-BE49-F238E27FC236}">
                <a16:creationId xmlns:a16="http://schemas.microsoft.com/office/drawing/2014/main" id="{18C1196E-500D-4DEE-B12B-8F39F99E4B0C}"/>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t="23592" b="19819"/>
          <a:stretch/>
        </p:blipFill>
        <p:spPr>
          <a:xfrm>
            <a:off x="644781" y="2204864"/>
            <a:ext cx="3817366" cy="2160241"/>
          </a:xfrm>
        </p:spPr>
      </p:pic>
    </p:spTree>
    <p:extLst>
      <p:ext uri="{BB962C8B-B14F-4D97-AF65-F5344CB8AC3E}">
        <p14:creationId xmlns:p14="http://schemas.microsoft.com/office/powerpoint/2010/main" val="643812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327BBE9-84FD-4827-8ABF-886D73FA62E3}"/>
              </a:ext>
            </a:extLst>
          </p:cNvPr>
          <p:cNvPicPr>
            <a:picLocks noGrp="1" noChangeAspect="1"/>
          </p:cNvPicPr>
          <p:nvPr>
            <p:ph idx="1"/>
          </p:nvPr>
        </p:nvPicPr>
        <p:blipFill>
          <a:blip r:embed="rId2"/>
          <a:stretch>
            <a:fillRect/>
          </a:stretch>
        </p:blipFill>
        <p:spPr>
          <a:xfrm>
            <a:off x="2252431" y="714016"/>
            <a:ext cx="4376970" cy="5286734"/>
          </a:xfrm>
          <a:prstGeom prst="rect">
            <a:avLst/>
          </a:prstGeom>
        </p:spPr>
      </p:pic>
    </p:spTree>
    <p:extLst>
      <p:ext uri="{BB962C8B-B14F-4D97-AF65-F5344CB8AC3E}">
        <p14:creationId xmlns:p14="http://schemas.microsoft.com/office/powerpoint/2010/main" val="4227894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B968-7B38-4D9B-A83E-20795A4AE709}"/>
              </a:ext>
            </a:extLst>
          </p:cNvPr>
          <p:cNvSpPr>
            <a:spLocks noGrp="1"/>
          </p:cNvSpPr>
          <p:nvPr>
            <p:ph type="title"/>
          </p:nvPr>
        </p:nvSpPr>
        <p:spPr/>
        <p:txBody>
          <a:bodyPr/>
          <a:lstStyle/>
          <a:p>
            <a:r>
              <a:rPr lang="en-GB" dirty="0"/>
              <a:t>Maple Syrup</a:t>
            </a:r>
          </a:p>
        </p:txBody>
      </p:sp>
      <p:sp>
        <p:nvSpPr>
          <p:cNvPr id="4" name="Content Placeholder 3">
            <a:extLst>
              <a:ext uri="{FF2B5EF4-FFF2-40B4-BE49-F238E27FC236}">
                <a16:creationId xmlns:a16="http://schemas.microsoft.com/office/drawing/2014/main" id="{632B224E-F1A2-42D6-84B1-377D2AB535E0}"/>
              </a:ext>
            </a:extLst>
          </p:cNvPr>
          <p:cNvSpPr>
            <a:spLocks noGrp="1"/>
          </p:cNvSpPr>
          <p:nvPr>
            <p:ph sz="half" idx="2"/>
          </p:nvPr>
        </p:nvSpPr>
        <p:spPr/>
        <p:txBody>
          <a:bodyPr/>
          <a:lstStyle/>
          <a:p>
            <a:pPr marL="0" indent="0">
              <a:buNone/>
            </a:pPr>
            <a:endParaRPr lang="en-GB" dirty="0"/>
          </a:p>
        </p:txBody>
      </p:sp>
      <p:pic>
        <p:nvPicPr>
          <p:cNvPr id="6" name="Content Placeholder 5" descr="A picture containing food&#10;&#10;Description automatically generated">
            <a:extLst>
              <a:ext uri="{FF2B5EF4-FFF2-40B4-BE49-F238E27FC236}">
                <a16:creationId xmlns:a16="http://schemas.microsoft.com/office/drawing/2014/main" id="{C03923B8-14BE-4CCE-BCF2-4830C3EB556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83569" y="2070250"/>
            <a:ext cx="3735014" cy="3735014"/>
          </a:xfrm>
        </p:spPr>
      </p:pic>
    </p:spTree>
    <p:extLst>
      <p:ext uri="{BB962C8B-B14F-4D97-AF65-F5344CB8AC3E}">
        <p14:creationId xmlns:p14="http://schemas.microsoft.com/office/powerpoint/2010/main" val="368292032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AB968-7B38-4D9B-A83E-20795A4AE709}"/>
              </a:ext>
            </a:extLst>
          </p:cNvPr>
          <p:cNvSpPr>
            <a:spLocks noGrp="1"/>
          </p:cNvSpPr>
          <p:nvPr>
            <p:ph type="title"/>
          </p:nvPr>
        </p:nvSpPr>
        <p:spPr/>
        <p:txBody>
          <a:bodyPr/>
          <a:lstStyle/>
          <a:p>
            <a:r>
              <a:rPr lang="en-GB" dirty="0"/>
              <a:t>Maple Syrup</a:t>
            </a:r>
          </a:p>
        </p:txBody>
      </p:sp>
      <p:sp>
        <p:nvSpPr>
          <p:cNvPr id="4" name="Content Placeholder 3">
            <a:extLst>
              <a:ext uri="{FF2B5EF4-FFF2-40B4-BE49-F238E27FC236}">
                <a16:creationId xmlns:a16="http://schemas.microsoft.com/office/drawing/2014/main" id="{632B224E-F1A2-42D6-84B1-377D2AB535E0}"/>
              </a:ext>
            </a:extLst>
          </p:cNvPr>
          <p:cNvSpPr>
            <a:spLocks noGrp="1"/>
          </p:cNvSpPr>
          <p:nvPr>
            <p:ph sz="half" idx="2"/>
          </p:nvPr>
        </p:nvSpPr>
        <p:spPr/>
        <p:txBody>
          <a:bodyPr/>
          <a:lstStyle/>
          <a:p>
            <a:r>
              <a:rPr lang="en-GB" dirty="0"/>
              <a:t>Histamine intolerance</a:t>
            </a:r>
          </a:p>
        </p:txBody>
      </p:sp>
      <p:sp>
        <p:nvSpPr>
          <p:cNvPr id="9" name="Content Placeholder 8">
            <a:extLst>
              <a:ext uri="{FF2B5EF4-FFF2-40B4-BE49-F238E27FC236}">
                <a16:creationId xmlns:a16="http://schemas.microsoft.com/office/drawing/2014/main" id="{895900EC-2FA9-4706-9510-FAABC4735E3E}"/>
              </a:ext>
            </a:extLst>
          </p:cNvPr>
          <p:cNvSpPr>
            <a:spLocks noGrp="1"/>
          </p:cNvSpPr>
          <p:nvPr>
            <p:ph sz="half" idx="1"/>
          </p:nvPr>
        </p:nvSpPr>
        <p:spPr/>
        <p:txBody>
          <a:bodyPr/>
          <a:lstStyle/>
          <a:p>
            <a:endParaRPr lang="en-GB"/>
          </a:p>
        </p:txBody>
      </p:sp>
      <p:pic>
        <p:nvPicPr>
          <p:cNvPr id="11" name="Content Placeholder 5" descr="A picture containing food&#10;&#10;Description automatically generated">
            <a:extLst>
              <a:ext uri="{FF2B5EF4-FFF2-40B4-BE49-F238E27FC236}">
                <a16:creationId xmlns:a16="http://schemas.microsoft.com/office/drawing/2014/main" id="{330D0816-EC7F-4E4B-B016-6DD395292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3569" y="2070250"/>
            <a:ext cx="3735014" cy="3735014"/>
          </a:xfrm>
          <a:prstGeom prst="rect">
            <a:avLst/>
          </a:prstGeom>
          <a:noFill/>
          <a:ln w="9525">
            <a:noFill/>
            <a:miter lim="800000"/>
            <a:headEnd/>
            <a:tailEnd/>
          </a:ln>
        </p:spPr>
      </p:pic>
    </p:spTree>
    <p:extLst>
      <p:ext uri="{BB962C8B-B14F-4D97-AF65-F5344CB8AC3E}">
        <p14:creationId xmlns:p14="http://schemas.microsoft.com/office/powerpoint/2010/main" val="4334426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318C-E64D-430F-A9AD-75344C766B38}"/>
              </a:ext>
            </a:extLst>
          </p:cNvPr>
          <p:cNvSpPr>
            <a:spLocks noGrp="1"/>
          </p:cNvSpPr>
          <p:nvPr>
            <p:ph type="title"/>
          </p:nvPr>
        </p:nvSpPr>
        <p:spPr/>
        <p:txBody>
          <a:bodyPr/>
          <a:lstStyle/>
          <a:p>
            <a:r>
              <a:rPr lang="en-GB" dirty="0"/>
              <a:t>Pesto Sauce</a:t>
            </a:r>
          </a:p>
        </p:txBody>
      </p:sp>
      <p:pic>
        <p:nvPicPr>
          <p:cNvPr id="6" name="Content Placeholder 5" descr="A close up of a bottle&#10;&#10;Description automatically generated">
            <a:extLst>
              <a:ext uri="{FF2B5EF4-FFF2-40B4-BE49-F238E27FC236}">
                <a16:creationId xmlns:a16="http://schemas.microsoft.com/office/drawing/2014/main" id="{BE457D78-C9F4-46A8-AE24-072855D06D8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576" y="1916832"/>
            <a:ext cx="3518990" cy="3518990"/>
          </a:xfrm>
        </p:spPr>
      </p:pic>
      <p:sp>
        <p:nvSpPr>
          <p:cNvPr id="4" name="Content Placeholder 3">
            <a:extLst>
              <a:ext uri="{FF2B5EF4-FFF2-40B4-BE49-F238E27FC236}">
                <a16:creationId xmlns:a16="http://schemas.microsoft.com/office/drawing/2014/main" id="{82627579-D25C-44A9-A4B3-97CFD3908BA8}"/>
              </a:ext>
            </a:extLst>
          </p:cNvPr>
          <p:cNvSpPr>
            <a:spLocks noGrp="1"/>
          </p:cNvSpPr>
          <p:nvPr>
            <p:ph sz="half" idx="2"/>
          </p:nvPr>
        </p:nvSpPr>
        <p:spPr/>
        <p:txBody>
          <a:bodyPr/>
          <a:lstStyle/>
          <a:p>
            <a:endParaRPr lang="en-GB" dirty="0"/>
          </a:p>
        </p:txBody>
      </p:sp>
    </p:spTree>
    <p:extLst>
      <p:ext uri="{BB962C8B-B14F-4D97-AF65-F5344CB8AC3E}">
        <p14:creationId xmlns:p14="http://schemas.microsoft.com/office/powerpoint/2010/main" val="198124149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B4318C-E64D-430F-A9AD-75344C766B38}"/>
              </a:ext>
            </a:extLst>
          </p:cNvPr>
          <p:cNvSpPr>
            <a:spLocks noGrp="1"/>
          </p:cNvSpPr>
          <p:nvPr>
            <p:ph type="title"/>
          </p:nvPr>
        </p:nvSpPr>
        <p:spPr/>
        <p:txBody>
          <a:bodyPr/>
          <a:lstStyle/>
          <a:p>
            <a:r>
              <a:rPr lang="en-GB" dirty="0"/>
              <a:t>Pesto Sauce</a:t>
            </a:r>
          </a:p>
        </p:txBody>
      </p:sp>
      <p:pic>
        <p:nvPicPr>
          <p:cNvPr id="6" name="Content Placeholder 5" descr="A close up of a bottle&#10;&#10;Description automatically generated">
            <a:extLst>
              <a:ext uri="{FF2B5EF4-FFF2-40B4-BE49-F238E27FC236}">
                <a16:creationId xmlns:a16="http://schemas.microsoft.com/office/drawing/2014/main" id="{BE457D78-C9F4-46A8-AE24-072855D06D8B}"/>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5576" y="1916832"/>
            <a:ext cx="3518990" cy="3518990"/>
          </a:xfrm>
        </p:spPr>
      </p:pic>
      <p:sp>
        <p:nvSpPr>
          <p:cNvPr id="4" name="Content Placeholder 3">
            <a:extLst>
              <a:ext uri="{FF2B5EF4-FFF2-40B4-BE49-F238E27FC236}">
                <a16:creationId xmlns:a16="http://schemas.microsoft.com/office/drawing/2014/main" id="{82627579-D25C-44A9-A4B3-97CFD3908BA8}"/>
              </a:ext>
            </a:extLst>
          </p:cNvPr>
          <p:cNvSpPr>
            <a:spLocks noGrp="1"/>
          </p:cNvSpPr>
          <p:nvPr>
            <p:ph sz="half" idx="2"/>
          </p:nvPr>
        </p:nvSpPr>
        <p:spPr/>
        <p:txBody>
          <a:bodyPr/>
          <a:lstStyle/>
          <a:p>
            <a:r>
              <a:rPr lang="en-GB" dirty="0"/>
              <a:t>Tree Nuts</a:t>
            </a:r>
          </a:p>
          <a:p>
            <a:r>
              <a:rPr lang="en-GB" dirty="0"/>
              <a:t>Milk allergy</a:t>
            </a:r>
          </a:p>
          <a:p>
            <a:r>
              <a:rPr lang="en-GB" dirty="0"/>
              <a:t>Lactose Intolerance</a:t>
            </a:r>
          </a:p>
          <a:p>
            <a:r>
              <a:rPr lang="en-GB" dirty="0"/>
              <a:t>Egg Allergy</a:t>
            </a:r>
          </a:p>
        </p:txBody>
      </p:sp>
    </p:spTree>
    <p:extLst>
      <p:ext uri="{BB962C8B-B14F-4D97-AF65-F5344CB8AC3E}">
        <p14:creationId xmlns:p14="http://schemas.microsoft.com/office/powerpoint/2010/main" val="41275636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498A-BABC-40EC-8C0B-85A26817316F}"/>
              </a:ext>
            </a:extLst>
          </p:cNvPr>
          <p:cNvSpPr>
            <a:spLocks noGrp="1"/>
          </p:cNvSpPr>
          <p:nvPr>
            <p:ph type="title"/>
          </p:nvPr>
        </p:nvSpPr>
        <p:spPr>
          <a:xfrm>
            <a:off x="1331640" y="160337"/>
            <a:ext cx="7678636" cy="1143000"/>
          </a:xfrm>
        </p:spPr>
        <p:txBody>
          <a:bodyPr/>
          <a:lstStyle/>
          <a:p>
            <a:r>
              <a:rPr lang="en-GB" dirty="0"/>
              <a:t>Salted Caramel Mocha Frappuccino</a:t>
            </a:r>
          </a:p>
        </p:txBody>
      </p:sp>
      <p:sp>
        <p:nvSpPr>
          <p:cNvPr id="4" name="Content Placeholder 3">
            <a:extLst>
              <a:ext uri="{FF2B5EF4-FFF2-40B4-BE49-F238E27FC236}">
                <a16:creationId xmlns:a16="http://schemas.microsoft.com/office/drawing/2014/main" id="{AF259074-6A4E-4C7E-8A76-918FFD55DB33}"/>
              </a:ext>
            </a:extLst>
          </p:cNvPr>
          <p:cNvSpPr>
            <a:spLocks noGrp="1"/>
          </p:cNvSpPr>
          <p:nvPr>
            <p:ph sz="half" idx="2"/>
          </p:nvPr>
        </p:nvSpPr>
        <p:spPr>
          <a:xfrm>
            <a:off x="4648200" y="1600200"/>
            <a:ext cx="4362076" cy="4525963"/>
          </a:xfrm>
        </p:spPr>
        <p:txBody>
          <a:bodyPr/>
          <a:lstStyle/>
          <a:p>
            <a:pPr marL="0" indent="0">
              <a:buNone/>
            </a:pPr>
            <a:endParaRPr lang="en-GB" dirty="0"/>
          </a:p>
        </p:txBody>
      </p:sp>
      <p:pic>
        <p:nvPicPr>
          <p:cNvPr id="18" name="Content Placeholder 17" descr="A cup of coffee on a table&#10;&#10;Description automatically generated">
            <a:extLst>
              <a:ext uri="{FF2B5EF4-FFF2-40B4-BE49-F238E27FC236}">
                <a16:creationId xmlns:a16="http://schemas.microsoft.com/office/drawing/2014/main" id="{6725B093-CEB1-4FAC-AC3D-22A70E31E60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9818"/>
          <a:stretch/>
        </p:blipFill>
        <p:spPr>
          <a:xfrm>
            <a:off x="533400" y="1602526"/>
            <a:ext cx="4038600" cy="4317632"/>
          </a:xfrm>
        </p:spPr>
      </p:pic>
    </p:spTree>
    <p:extLst>
      <p:ext uri="{BB962C8B-B14F-4D97-AF65-F5344CB8AC3E}">
        <p14:creationId xmlns:p14="http://schemas.microsoft.com/office/powerpoint/2010/main" val="23975559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E498A-BABC-40EC-8C0B-85A26817316F}"/>
              </a:ext>
            </a:extLst>
          </p:cNvPr>
          <p:cNvSpPr>
            <a:spLocks noGrp="1"/>
          </p:cNvSpPr>
          <p:nvPr>
            <p:ph type="title"/>
          </p:nvPr>
        </p:nvSpPr>
        <p:spPr>
          <a:xfrm>
            <a:off x="1331640" y="160337"/>
            <a:ext cx="7678636" cy="1143000"/>
          </a:xfrm>
        </p:spPr>
        <p:txBody>
          <a:bodyPr/>
          <a:lstStyle/>
          <a:p>
            <a:r>
              <a:rPr lang="en-GB" dirty="0"/>
              <a:t>Salted Caramel Mocha Frappuccino</a:t>
            </a:r>
          </a:p>
        </p:txBody>
      </p:sp>
      <p:sp>
        <p:nvSpPr>
          <p:cNvPr id="4" name="Content Placeholder 3">
            <a:extLst>
              <a:ext uri="{FF2B5EF4-FFF2-40B4-BE49-F238E27FC236}">
                <a16:creationId xmlns:a16="http://schemas.microsoft.com/office/drawing/2014/main" id="{AF259074-6A4E-4C7E-8A76-918FFD55DB33}"/>
              </a:ext>
            </a:extLst>
          </p:cNvPr>
          <p:cNvSpPr>
            <a:spLocks noGrp="1"/>
          </p:cNvSpPr>
          <p:nvPr>
            <p:ph sz="half" idx="2"/>
          </p:nvPr>
        </p:nvSpPr>
        <p:spPr>
          <a:xfrm>
            <a:off x="4648200" y="1600200"/>
            <a:ext cx="4362076" cy="4525963"/>
          </a:xfrm>
        </p:spPr>
        <p:txBody>
          <a:bodyPr/>
          <a:lstStyle/>
          <a:p>
            <a:r>
              <a:rPr lang="en-GB" dirty="0"/>
              <a:t>Dairy Allergy</a:t>
            </a:r>
          </a:p>
          <a:p>
            <a:r>
              <a:rPr lang="en-GB" dirty="0"/>
              <a:t>Lactose Intolerance</a:t>
            </a:r>
          </a:p>
          <a:p>
            <a:r>
              <a:rPr lang="en-GB" dirty="0"/>
              <a:t>Fructose Intolerance</a:t>
            </a:r>
          </a:p>
          <a:p>
            <a:r>
              <a:rPr lang="en-GB" dirty="0"/>
              <a:t>Sulphite Allergy</a:t>
            </a:r>
          </a:p>
        </p:txBody>
      </p:sp>
      <p:pic>
        <p:nvPicPr>
          <p:cNvPr id="18" name="Content Placeholder 17" descr="A cup of coffee on a table&#10;&#10;Description automatically generated">
            <a:extLst>
              <a:ext uri="{FF2B5EF4-FFF2-40B4-BE49-F238E27FC236}">
                <a16:creationId xmlns:a16="http://schemas.microsoft.com/office/drawing/2014/main" id="{6725B093-CEB1-4FAC-AC3D-22A70E31E60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val="0"/>
              </a:ext>
            </a:extLst>
          </a:blip>
          <a:srcRect b="19818"/>
          <a:stretch/>
        </p:blipFill>
        <p:spPr>
          <a:xfrm>
            <a:off x="533400" y="1602526"/>
            <a:ext cx="4038600" cy="4317632"/>
          </a:xfrm>
        </p:spPr>
      </p:pic>
    </p:spTree>
    <p:extLst>
      <p:ext uri="{BB962C8B-B14F-4D97-AF65-F5344CB8AC3E}">
        <p14:creationId xmlns:p14="http://schemas.microsoft.com/office/powerpoint/2010/main" val="40960339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What is food intolerance?</a:t>
            </a:r>
            <a:br>
              <a:rPr lang="en-GB" dirty="0"/>
            </a:br>
            <a:endParaRPr lang="en-GB" dirty="0"/>
          </a:p>
        </p:txBody>
      </p:sp>
    </p:spTree>
    <p:extLst>
      <p:ext uri="{BB962C8B-B14F-4D97-AF65-F5344CB8AC3E}">
        <p14:creationId xmlns:p14="http://schemas.microsoft.com/office/powerpoint/2010/main" val="38285047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6C5744-4433-40A5-9FF7-1D5C6E65685A}"/>
              </a:ext>
            </a:extLst>
          </p:cNvPr>
          <p:cNvSpPr>
            <a:spLocks noGrp="1"/>
          </p:cNvSpPr>
          <p:nvPr>
            <p:ph type="title"/>
          </p:nvPr>
        </p:nvSpPr>
        <p:spPr/>
        <p:txBody>
          <a:bodyPr/>
          <a:lstStyle/>
          <a:p>
            <a:r>
              <a:rPr lang="en-GB" sz="3000" dirty="0"/>
              <a:t>What's the difference between a food intolerance and a food allergy?</a:t>
            </a:r>
          </a:p>
        </p:txBody>
      </p:sp>
      <p:sp>
        <p:nvSpPr>
          <p:cNvPr id="3" name="Content Placeholder 2">
            <a:extLst>
              <a:ext uri="{FF2B5EF4-FFF2-40B4-BE49-F238E27FC236}">
                <a16:creationId xmlns:a16="http://schemas.microsoft.com/office/drawing/2014/main" id="{1167A852-A2CA-44D6-A10B-9AC97BE19389}"/>
              </a:ext>
            </a:extLst>
          </p:cNvPr>
          <p:cNvSpPr>
            <a:spLocks noGrp="1"/>
          </p:cNvSpPr>
          <p:nvPr>
            <p:ph sz="half" idx="1"/>
          </p:nvPr>
        </p:nvSpPr>
        <p:spPr>
          <a:xfrm>
            <a:off x="611560" y="1299139"/>
            <a:ext cx="5021430" cy="5529399"/>
          </a:xfrm>
        </p:spPr>
        <p:txBody>
          <a:bodyPr/>
          <a:lstStyle/>
          <a:p>
            <a:r>
              <a:rPr lang="en-GB" sz="2400" dirty="0"/>
              <a:t>A reaction to a food that does not involve the immune system</a:t>
            </a:r>
          </a:p>
          <a:p>
            <a:pPr marL="0" indent="0">
              <a:buNone/>
            </a:pPr>
            <a:endParaRPr lang="en-GB" sz="800" dirty="0"/>
          </a:p>
          <a:p>
            <a:r>
              <a:rPr lang="en-GB" sz="2400" dirty="0"/>
              <a:t>Examples include:</a:t>
            </a:r>
          </a:p>
          <a:p>
            <a:pPr lvl="1"/>
            <a:r>
              <a:rPr lang="en-GB" sz="2000" dirty="0"/>
              <a:t>Lactose intolerance</a:t>
            </a:r>
          </a:p>
          <a:p>
            <a:pPr lvl="1"/>
            <a:r>
              <a:rPr lang="en-GB" sz="2000" dirty="0"/>
              <a:t>Irritable Bowel Syndrome</a:t>
            </a:r>
          </a:p>
          <a:p>
            <a:pPr marL="457200" lvl="1" indent="0">
              <a:buNone/>
            </a:pPr>
            <a:endParaRPr lang="en-GB" sz="800" dirty="0"/>
          </a:p>
          <a:p>
            <a:r>
              <a:rPr lang="en-GB" sz="2400" dirty="0"/>
              <a:t>A food intolerance can cause some of the same signs and symptoms </a:t>
            </a:r>
          </a:p>
          <a:p>
            <a:pPr marL="0" indent="0">
              <a:buNone/>
            </a:pPr>
            <a:endParaRPr lang="en-GB" sz="800" dirty="0"/>
          </a:p>
          <a:p>
            <a:r>
              <a:rPr lang="en-GB" sz="2400" dirty="0"/>
              <a:t>An intolerance will make you uncomfortable</a:t>
            </a:r>
          </a:p>
          <a:p>
            <a:pPr marL="0" indent="0">
              <a:buNone/>
            </a:pPr>
            <a:endParaRPr lang="en-GB" sz="800" dirty="0"/>
          </a:p>
          <a:p>
            <a:r>
              <a:rPr lang="en-GB" sz="2400" dirty="0"/>
              <a:t>An allergy will </a:t>
            </a:r>
            <a:r>
              <a:rPr lang="en-GB" sz="2400" b="1" dirty="0"/>
              <a:t>kill </a:t>
            </a:r>
            <a:r>
              <a:rPr lang="en-GB" sz="2400" dirty="0"/>
              <a:t>you</a:t>
            </a:r>
          </a:p>
        </p:txBody>
      </p:sp>
      <p:pic>
        <p:nvPicPr>
          <p:cNvPr id="5" name="Content Placeholder 4" descr="See the source image">
            <a:extLst>
              <a:ext uri="{FF2B5EF4-FFF2-40B4-BE49-F238E27FC236}">
                <a16:creationId xmlns:a16="http://schemas.microsoft.com/office/drawing/2014/main" id="{06034CCE-7B5B-4E06-9A39-891A02048770}"/>
              </a:ext>
            </a:extLst>
          </p:cNvPr>
          <p:cNvPicPr>
            <a:picLocks noGrp="1"/>
          </p:cNvPicPr>
          <p:nvPr>
            <p:ph sz="half" idx="2"/>
          </p:nvPr>
        </p:nvPicPr>
        <p:blipFill rotWithShape="1">
          <a:blip r:embed="rId2">
            <a:extLst>
              <a:ext uri="{28A0092B-C50C-407E-A947-70E740481C1C}">
                <a14:useLocalDpi xmlns:a14="http://schemas.microsoft.com/office/drawing/2010/main" val="0"/>
              </a:ext>
            </a:extLst>
          </a:blip>
          <a:srcRect l="21519" r="23207"/>
          <a:stretch/>
        </p:blipFill>
        <p:spPr bwMode="auto">
          <a:xfrm>
            <a:off x="5580112" y="1484784"/>
            <a:ext cx="2952328" cy="491297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2690327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316F4-873F-4623-A8DC-4C37806E8B94}"/>
              </a:ext>
            </a:extLst>
          </p:cNvPr>
          <p:cNvSpPr>
            <a:spLocks noGrp="1"/>
          </p:cNvSpPr>
          <p:nvPr>
            <p:ph type="title"/>
          </p:nvPr>
        </p:nvSpPr>
        <p:spPr/>
        <p:txBody>
          <a:bodyPr/>
          <a:lstStyle/>
          <a:p>
            <a:r>
              <a:rPr lang="en-GB" dirty="0"/>
              <a:t>Dairy Free</a:t>
            </a:r>
          </a:p>
        </p:txBody>
      </p:sp>
      <p:sp>
        <p:nvSpPr>
          <p:cNvPr id="3" name="Content Placeholder 2">
            <a:extLst>
              <a:ext uri="{FF2B5EF4-FFF2-40B4-BE49-F238E27FC236}">
                <a16:creationId xmlns:a16="http://schemas.microsoft.com/office/drawing/2014/main" id="{C43FF4A7-2C39-4ED4-AD2A-D62D68C949BA}"/>
              </a:ext>
            </a:extLst>
          </p:cNvPr>
          <p:cNvSpPr>
            <a:spLocks noGrp="1"/>
          </p:cNvSpPr>
          <p:nvPr>
            <p:ph sz="half" idx="1"/>
          </p:nvPr>
        </p:nvSpPr>
        <p:spPr>
          <a:xfrm>
            <a:off x="544412" y="1143000"/>
            <a:ext cx="4243612" cy="5069160"/>
          </a:xfrm>
        </p:spPr>
        <p:txBody>
          <a:bodyPr/>
          <a:lstStyle/>
          <a:p>
            <a:r>
              <a:rPr lang="en-GB" sz="2400" dirty="0"/>
              <a:t>Sensitivity to Cow’s milk</a:t>
            </a:r>
          </a:p>
          <a:p>
            <a:r>
              <a:rPr lang="en-GB" sz="2400" dirty="0"/>
              <a:t>The ability to digest Cow’s milk is a very recent  evolutionary change for N. Europeans</a:t>
            </a:r>
          </a:p>
          <a:p>
            <a:r>
              <a:rPr lang="en-GB" sz="2400" dirty="0"/>
              <a:t>In the UK it mainly affects people of Asian and African descent </a:t>
            </a:r>
          </a:p>
          <a:p>
            <a:r>
              <a:rPr lang="en-GB" sz="2400" dirty="0"/>
              <a:t>About 2% of people of North European ancestry affected</a:t>
            </a:r>
          </a:p>
          <a:p>
            <a:r>
              <a:rPr lang="en-GB" sz="2400" dirty="0"/>
              <a:t>90% of people from China affected</a:t>
            </a:r>
          </a:p>
        </p:txBody>
      </p:sp>
      <p:pic>
        <p:nvPicPr>
          <p:cNvPr id="5" name="Content Placeholder 4" descr="An 80-year-old man has been banned from every farm in Britain after being found guilty of outraging public decency by molesting cows.">
            <a:extLst>
              <a:ext uri="{FF2B5EF4-FFF2-40B4-BE49-F238E27FC236}">
                <a16:creationId xmlns:a16="http://schemas.microsoft.com/office/drawing/2014/main" id="{FA84A0EB-31C0-43D4-B9BF-6444ED48D661}"/>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l="49691"/>
          <a:stretch/>
        </p:blipFill>
        <p:spPr bwMode="auto">
          <a:xfrm>
            <a:off x="4927428" y="1331423"/>
            <a:ext cx="3893044" cy="436796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8826604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a:xfrm>
            <a:off x="714348" y="4643446"/>
            <a:ext cx="8322148" cy="1362075"/>
          </a:xfrm>
        </p:spPr>
        <p:txBody>
          <a:bodyPr/>
          <a:lstStyle/>
          <a:p>
            <a:r>
              <a:rPr lang="en-GB" dirty="0"/>
              <a:t>What are the alternatives for Dairy &amp; Lactose in cooking?</a:t>
            </a:r>
            <a:br>
              <a:rPr lang="en-GB" dirty="0"/>
            </a:br>
            <a:endParaRPr lang="en-GB" dirty="0"/>
          </a:p>
        </p:txBody>
      </p:sp>
    </p:spTree>
    <p:extLst>
      <p:ext uri="{BB962C8B-B14F-4D97-AF65-F5344CB8AC3E}">
        <p14:creationId xmlns:p14="http://schemas.microsoft.com/office/powerpoint/2010/main" val="3179027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F245-8C11-4D34-A74F-9C7ED57D9856}"/>
              </a:ext>
            </a:extLst>
          </p:cNvPr>
          <p:cNvSpPr>
            <a:spLocks noGrp="1"/>
          </p:cNvSpPr>
          <p:nvPr>
            <p:ph type="title"/>
          </p:nvPr>
        </p:nvSpPr>
        <p:spPr/>
        <p:txBody>
          <a:bodyPr/>
          <a:lstStyle/>
          <a:p>
            <a:r>
              <a:rPr lang="en-GB" dirty="0"/>
              <a:t>What would you hate to Give up?</a:t>
            </a:r>
          </a:p>
        </p:txBody>
      </p:sp>
      <p:sp>
        <p:nvSpPr>
          <p:cNvPr id="3" name="Text Placeholder 2">
            <a:extLst>
              <a:ext uri="{FF2B5EF4-FFF2-40B4-BE49-F238E27FC236}">
                <a16:creationId xmlns:a16="http://schemas.microsoft.com/office/drawing/2014/main" id="{0F72DA5F-8C20-4CED-B78C-CEE6589565D6}"/>
              </a:ext>
            </a:extLst>
          </p:cNvPr>
          <p:cNvSpPr>
            <a:spLocks noGrp="1"/>
          </p:cNvSpPr>
          <p:nvPr>
            <p:ph type="body" idx="1"/>
          </p:nvPr>
        </p:nvSpPr>
        <p:spPr/>
        <p:txBody>
          <a:bodyPr/>
          <a:lstStyle/>
          <a:p>
            <a:r>
              <a:rPr lang="en-GB" dirty="0"/>
              <a:t>Your Favourite Food </a:t>
            </a:r>
          </a:p>
        </p:txBody>
      </p:sp>
    </p:spTree>
    <p:extLst>
      <p:ext uri="{BB962C8B-B14F-4D97-AF65-F5344CB8AC3E}">
        <p14:creationId xmlns:p14="http://schemas.microsoft.com/office/powerpoint/2010/main" val="7274387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8516-899E-4995-8F1D-216D95685371}"/>
              </a:ext>
            </a:extLst>
          </p:cNvPr>
          <p:cNvSpPr>
            <a:spLocks noGrp="1"/>
          </p:cNvSpPr>
          <p:nvPr>
            <p:ph type="title"/>
          </p:nvPr>
        </p:nvSpPr>
        <p:spPr/>
        <p:txBody>
          <a:bodyPr/>
          <a:lstStyle/>
          <a:p>
            <a:r>
              <a:rPr lang="en-GB" dirty="0"/>
              <a:t>Tips for Dairy Free Cooking</a:t>
            </a:r>
          </a:p>
        </p:txBody>
      </p:sp>
      <p:sp>
        <p:nvSpPr>
          <p:cNvPr id="3" name="Content Placeholder 2">
            <a:extLst>
              <a:ext uri="{FF2B5EF4-FFF2-40B4-BE49-F238E27FC236}">
                <a16:creationId xmlns:a16="http://schemas.microsoft.com/office/drawing/2014/main" id="{7CB36F6F-DEDF-499A-98C3-244B0AE94B75}"/>
              </a:ext>
            </a:extLst>
          </p:cNvPr>
          <p:cNvSpPr>
            <a:spLocks noGrp="1"/>
          </p:cNvSpPr>
          <p:nvPr>
            <p:ph sz="half" idx="1"/>
          </p:nvPr>
        </p:nvSpPr>
        <p:spPr/>
        <p:txBody>
          <a:bodyPr/>
          <a:lstStyle/>
          <a:p>
            <a:pPr marL="0" indent="0">
              <a:buNone/>
            </a:pPr>
            <a:r>
              <a:rPr lang="en-GB" sz="2400" dirty="0"/>
              <a:t>1 Cup of Cow’s Milk can be replaced with:</a:t>
            </a:r>
          </a:p>
          <a:p>
            <a:pPr>
              <a:buBlip>
                <a:blip r:embed="rId2"/>
              </a:buBlip>
            </a:pPr>
            <a:r>
              <a:rPr lang="en-GB" sz="2400" dirty="0"/>
              <a:t>1 Cup of Soy milk</a:t>
            </a:r>
          </a:p>
          <a:p>
            <a:pPr>
              <a:buBlip>
                <a:blip r:embed="rId2"/>
              </a:buBlip>
            </a:pPr>
            <a:r>
              <a:rPr lang="en-GB" sz="2400" dirty="0"/>
              <a:t>1 Cup of Rice milk + 1 tbsp of oil, or a milk free spread</a:t>
            </a:r>
          </a:p>
          <a:p>
            <a:pPr>
              <a:buBlip>
                <a:blip r:embed="rId2"/>
              </a:buBlip>
            </a:pPr>
            <a:r>
              <a:rPr lang="en-GB" sz="2400" dirty="0"/>
              <a:t>1 Cup of fruit puree (for baked goods such as muffins</a:t>
            </a:r>
          </a:p>
          <a:p>
            <a:pPr>
              <a:buBlip>
                <a:blip r:embed="rId2"/>
              </a:buBlip>
            </a:pPr>
            <a:r>
              <a:rPr lang="en-GB" sz="2400" dirty="0"/>
              <a:t>1 Cup of water or stock for savoury recipes</a:t>
            </a:r>
          </a:p>
        </p:txBody>
      </p:sp>
      <p:pic>
        <p:nvPicPr>
          <p:cNvPr id="5" name="Content Placeholder 4" descr="See the source image">
            <a:extLst>
              <a:ext uri="{FF2B5EF4-FFF2-40B4-BE49-F238E27FC236}">
                <a16:creationId xmlns:a16="http://schemas.microsoft.com/office/drawing/2014/main" id="{C861CBBA-D4F8-416C-B18E-F2EE61D65C00}"/>
              </a:ext>
            </a:extLst>
          </p:cNvPr>
          <p:cNvPicPr>
            <a:picLocks noGrp="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060848"/>
            <a:ext cx="3997004" cy="2592288"/>
          </a:xfrm>
          <a:prstGeom prst="rect">
            <a:avLst/>
          </a:prstGeom>
          <a:noFill/>
          <a:ln>
            <a:noFill/>
          </a:ln>
        </p:spPr>
      </p:pic>
    </p:spTree>
    <p:extLst>
      <p:ext uri="{BB962C8B-B14F-4D97-AF65-F5344CB8AC3E}">
        <p14:creationId xmlns:p14="http://schemas.microsoft.com/office/powerpoint/2010/main" val="48614505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C856-FB5E-4ACD-B336-E4D0925785EF}"/>
              </a:ext>
            </a:extLst>
          </p:cNvPr>
          <p:cNvSpPr>
            <a:spLocks noGrp="1"/>
          </p:cNvSpPr>
          <p:nvPr>
            <p:ph type="title"/>
          </p:nvPr>
        </p:nvSpPr>
        <p:spPr/>
        <p:txBody>
          <a:bodyPr/>
          <a:lstStyle/>
          <a:p>
            <a:r>
              <a:rPr lang="en-GB" dirty="0"/>
              <a:t>Lactose Free</a:t>
            </a:r>
          </a:p>
        </p:txBody>
      </p:sp>
      <p:sp>
        <p:nvSpPr>
          <p:cNvPr id="3" name="Content Placeholder 2">
            <a:extLst>
              <a:ext uri="{FF2B5EF4-FFF2-40B4-BE49-F238E27FC236}">
                <a16:creationId xmlns:a16="http://schemas.microsoft.com/office/drawing/2014/main" id="{2F268A92-75B2-4CDE-80AA-B00B4BB8A76C}"/>
              </a:ext>
            </a:extLst>
          </p:cNvPr>
          <p:cNvSpPr>
            <a:spLocks noGrp="1"/>
          </p:cNvSpPr>
          <p:nvPr>
            <p:ph sz="half" idx="1"/>
          </p:nvPr>
        </p:nvSpPr>
        <p:spPr>
          <a:xfrm>
            <a:off x="457200" y="1600200"/>
            <a:ext cx="4330824" cy="4525963"/>
          </a:xfrm>
        </p:spPr>
        <p:txBody>
          <a:bodyPr/>
          <a:lstStyle/>
          <a:p>
            <a:r>
              <a:rPr lang="en-GB" sz="2400" dirty="0"/>
              <a:t>Lactose is the sugar found in milk</a:t>
            </a:r>
          </a:p>
          <a:p>
            <a:r>
              <a:rPr lang="en-GB" sz="2400" dirty="0"/>
              <a:t>Your body produces </a:t>
            </a:r>
            <a:r>
              <a:rPr lang="en-GB" sz="2400" b="1" dirty="0"/>
              <a:t>Lactase</a:t>
            </a:r>
            <a:r>
              <a:rPr lang="en-GB" sz="2400" dirty="0"/>
              <a:t> to digest it</a:t>
            </a:r>
          </a:p>
          <a:p>
            <a:r>
              <a:rPr lang="en-GB" sz="2400" dirty="0"/>
              <a:t>If your body doesn’t produce enough </a:t>
            </a:r>
            <a:r>
              <a:rPr lang="en-GB" sz="2400" b="1" dirty="0"/>
              <a:t>Lactase</a:t>
            </a:r>
            <a:r>
              <a:rPr lang="en-GB" sz="2400" dirty="0"/>
              <a:t> to digest Lactose you develop </a:t>
            </a:r>
          </a:p>
          <a:p>
            <a:pPr lvl="1"/>
            <a:r>
              <a:rPr lang="en-GB" sz="2000" b="1" dirty="0"/>
              <a:t>Lactose Intolerance </a:t>
            </a:r>
          </a:p>
        </p:txBody>
      </p:sp>
      <p:pic>
        <p:nvPicPr>
          <p:cNvPr id="5" name="Content Placeholder 4" descr="See the source image">
            <a:extLst>
              <a:ext uri="{FF2B5EF4-FFF2-40B4-BE49-F238E27FC236}">
                <a16:creationId xmlns:a16="http://schemas.microsoft.com/office/drawing/2014/main" id="{71AFC544-DD65-4602-8901-4B76B03670C2}"/>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0972" y="1612280"/>
            <a:ext cx="4045827" cy="3328888"/>
          </a:xfrm>
          <a:prstGeom prst="rect">
            <a:avLst/>
          </a:prstGeom>
          <a:noFill/>
          <a:ln>
            <a:noFill/>
          </a:ln>
        </p:spPr>
      </p:pic>
    </p:spTree>
    <p:extLst>
      <p:ext uri="{BB962C8B-B14F-4D97-AF65-F5344CB8AC3E}">
        <p14:creationId xmlns:p14="http://schemas.microsoft.com/office/powerpoint/2010/main" val="31081371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266DB-DE4D-484A-97E3-65F810B6FB1B}"/>
              </a:ext>
            </a:extLst>
          </p:cNvPr>
          <p:cNvSpPr>
            <a:spLocks noGrp="1"/>
          </p:cNvSpPr>
          <p:nvPr>
            <p:ph type="title"/>
          </p:nvPr>
        </p:nvSpPr>
        <p:spPr>
          <a:xfrm>
            <a:off x="1285852" y="0"/>
            <a:ext cx="7534620" cy="1143000"/>
          </a:xfrm>
        </p:spPr>
        <p:txBody>
          <a:bodyPr/>
          <a:lstStyle/>
          <a:p>
            <a:r>
              <a:rPr lang="en-GB" dirty="0"/>
              <a:t>Tips for Lactose-Free Cooking</a:t>
            </a:r>
          </a:p>
        </p:txBody>
      </p:sp>
      <p:sp>
        <p:nvSpPr>
          <p:cNvPr id="3" name="Content Placeholder 2">
            <a:extLst>
              <a:ext uri="{FF2B5EF4-FFF2-40B4-BE49-F238E27FC236}">
                <a16:creationId xmlns:a16="http://schemas.microsoft.com/office/drawing/2014/main" id="{4EF4134E-4A9E-40CA-8D11-5CFED7C3C333}"/>
              </a:ext>
            </a:extLst>
          </p:cNvPr>
          <p:cNvSpPr>
            <a:spLocks noGrp="1"/>
          </p:cNvSpPr>
          <p:nvPr>
            <p:ph sz="half" idx="1"/>
          </p:nvPr>
        </p:nvSpPr>
        <p:spPr>
          <a:xfrm>
            <a:off x="457200" y="1600200"/>
            <a:ext cx="4258816" cy="4525963"/>
          </a:xfrm>
        </p:spPr>
        <p:txBody>
          <a:bodyPr/>
          <a:lstStyle/>
          <a:p>
            <a:pPr marL="0" indent="0">
              <a:buNone/>
            </a:pPr>
            <a:r>
              <a:rPr lang="en-GB" sz="2400" dirty="0"/>
              <a:t>Substitute any milk, custard, cream, soft cheeses, ice cream with:</a:t>
            </a:r>
          </a:p>
          <a:p>
            <a:pPr marL="0" indent="0">
              <a:buNone/>
            </a:pPr>
            <a:endParaRPr lang="en-GB" sz="2400" dirty="0"/>
          </a:p>
          <a:p>
            <a:r>
              <a:rPr lang="en-GB" sz="2400" dirty="0"/>
              <a:t>Low Lactose Milk </a:t>
            </a:r>
          </a:p>
          <a:p>
            <a:r>
              <a:rPr lang="en-GB" sz="2400" dirty="0"/>
              <a:t>Dairy free alternative</a:t>
            </a:r>
          </a:p>
          <a:p>
            <a:pPr marL="0" indent="0">
              <a:buNone/>
            </a:pPr>
            <a:endParaRPr lang="en-GB" sz="2400" dirty="0"/>
          </a:p>
        </p:txBody>
      </p:sp>
      <p:pic>
        <p:nvPicPr>
          <p:cNvPr id="5" name="Content Placeholder 4">
            <a:extLst>
              <a:ext uri="{FF2B5EF4-FFF2-40B4-BE49-F238E27FC236}">
                <a16:creationId xmlns:a16="http://schemas.microsoft.com/office/drawing/2014/main" id="{D9D21442-0789-478A-97AA-7DED92915DFA}"/>
              </a:ext>
            </a:extLst>
          </p:cNvPr>
          <p:cNvPicPr>
            <a:picLocks noGrp="1"/>
          </p:cNvPicPr>
          <p:nvPr>
            <p:ph sz="half" idx="2"/>
          </p:nvPr>
        </p:nvPicPr>
        <p:blipFill>
          <a:blip r:embed="rId2"/>
          <a:stretch>
            <a:fillRect/>
          </a:stretch>
        </p:blipFill>
        <p:spPr>
          <a:xfrm>
            <a:off x="6156176" y="1605053"/>
            <a:ext cx="1595289" cy="4525963"/>
          </a:xfrm>
          <a:prstGeom prst="rect">
            <a:avLst/>
          </a:prstGeom>
        </p:spPr>
      </p:pic>
      <p:pic>
        <p:nvPicPr>
          <p:cNvPr id="6" name="Picture 5">
            <a:extLst>
              <a:ext uri="{FF2B5EF4-FFF2-40B4-BE49-F238E27FC236}">
                <a16:creationId xmlns:a16="http://schemas.microsoft.com/office/drawing/2014/main" id="{244172F4-437C-4D50-A3B6-37DE96CD89BE}"/>
              </a:ext>
            </a:extLst>
          </p:cNvPr>
          <p:cNvPicPr/>
          <p:nvPr/>
        </p:nvPicPr>
        <p:blipFill>
          <a:blip r:embed="rId3"/>
          <a:stretch>
            <a:fillRect/>
          </a:stretch>
        </p:blipFill>
        <p:spPr>
          <a:xfrm>
            <a:off x="5053162" y="5830888"/>
            <a:ext cx="1895475" cy="590550"/>
          </a:xfrm>
          <a:prstGeom prst="rect">
            <a:avLst/>
          </a:prstGeom>
        </p:spPr>
      </p:pic>
    </p:spTree>
    <p:extLst>
      <p:ext uri="{BB962C8B-B14F-4D97-AF65-F5344CB8AC3E}">
        <p14:creationId xmlns:p14="http://schemas.microsoft.com/office/powerpoint/2010/main" val="1354373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A63BB-5BF2-4F7D-8A41-31D05914363E}"/>
              </a:ext>
            </a:extLst>
          </p:cNvPr>
          <p:cNvSpPr>
            <a:spLocks noGrp="1"/>
          </p:cNvSpPr>
          <p:nvPr>
            <p:ph type="title"/>
          </p:nvPr>
        </p:nvSpPr>
        <p:spPr>
          <a:xfrm>
            <a:off x="1412115" y="160337"/>
            <a:ext cx="7283152" cy="1143000"/>
          </a:xfrm>
        </p:spPr>
        <p:txBody>
          <a:bodyPr/>
          <a:lstStyle/>
          <a:p>
            <a:r>
              <a:rPr lang="en-GB" dirty="0"/>
              <a:t>Is Lactose Intolerance the same as a Dairy Allergy?</a:t>
            </a:r>
          </a:p>
        </p:txBody>
      </p:sp>
      <p:sp>
        <p:nvSpPr>
          <p:cNvPr id="3" name="Content Placeholder 2">
            <a:extLst>
              <a:ext uri="{FF2B5EF4-FFF2-40B4-BE49-F238E27FC236}">
                <a16:creationId xmlns:a16="http://schemas.microsoft.com/office/drawing/2014/main" id="{4F4915FF-1B6C-4133-B02B-493E1340F82A}"/>
              </a:ext>
            </a:extLst>
          </p:cNvPr>
          <p:cNvSpPr>
            <a:spLocks noGrp="1"/>
          </p:cNvSpPr>
          <p:nvPr>
            <p:ph sz="half" idx="1"/>
          </p:nvPr>
        </p:nvSpPr>
        <p:spPr>
          <a:xfrm>
            <a:off x="457200" y="1600200"/>
            <a:ext cx="8147248" cy="4525963"/>
          </a:xfrm>
        </p:spPr>
        <p:txBody>
          <a:bodyPr/>
          <a:lstStyle/>
          <a:p>
            <a:pPr marL="0" indent="0" algn="ctr">
              <a:buNone/>
            </a:pPr>
            <a:endParaRPr lang="en-GB" dirty="0"/>
          </a:p>
          <a:p>
            <a:pPr marL="0" indent="0" algn="ctr">
              <a:buNone/>
            </a:pPr>
            <a:r>
              <a:rPr lang="en-GB" sz="7200" b="1" dirty="0"/>
              <a:t>NO</a:t>
            </a:r>
          </a:p>
          <a:p>
            <a:pPr marL="0" indent="0" algn="ctr">
              <a:buNone/>
            </a:pPr>
            <a:endParaRPr lang="en-GB" dirty="0"/>
          </a:p>
          <a:p>
            <a:pPr marL="0" indent="0" algn="ctr">
              <a:buNone/>
            </a:pPr>
            <a:r>
              <a:rPr lang="en-GB" i="1" dirty="0"/>
              <a:t>"Intolerances are different to food allergies; they are not caused by the immune system and are not life threatening,“</a:t>
            </a:r>
          </a:p>
          <a:p>
            <a:pPr marL="0" indent="0" algn="r">
              <a:buNone/>
            </a:pPr>
            <a:r>
              <a:rPr lang="en-GB" sz="1800" b="1" i="1" dirty="0" err="1"/>
              <a:t>Amena</a:t>
            </a:r>
            <a:r>
              <a:rPr lang="en-GB" sz="1800" b="1" i="1" dirty="0"/>
              <a:t> Warner, the head of clinical services at </a:t>
            </a:r>
            <a:r>
              <a:rPr lang="en-GB" sz="1800" b="1" i="1" dirty="0" err="1"/>
              <a:t>AllergyUK</a:t>
            </a:r>
            <a:endParaRPr lang="en-GB" sz="1800" b="1" i="1" dirty="0"/>
          </a:p>
        </p:txBody>
      </p:sp>
    </p:spTree>
    <p:extLst>
      <p:ext uri="{BB962C8B-B14F-4D97-AF65-F5344CB8AC3E}">
        <p14:creationId xmlns:p14="http://schemas.microsoft.com/office/powerpoint/2010/main" val="35891462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ED41A-9475-4330-A9E5-65B64C0A05EB}"/>
              </a:ext>
            </a:extLst>
          </p:cNvPr>
          <p:cNvSpPr>
            <a:spLocks noGrp="1"/>
          </p:cNvSpPr>
          <p:nvPr>
            <p:ph type="title"/>
          </p:nvPr>
        </p:nvSpPr>
        <p:spPr/>
        <p:txBody>
          <a:bodyPr/>
          <a:lstStyle/>
          <a:p>
            <a:r>
              <a:rPr lang="en-GB" dirty="0"/>
              <a:t>Coeliac Disease</a:t>
            </a:r>
          </a:p>
        </p:txBody>
      </p:sp>
      <p:sp>
        <p:nvSpPr>
          <p:cNvPr id="3" name="Content Placeholder 2">
            <a:extLst>
              <a:ext uri="{FF2B5EF4-FFF2-40B4-BE49-F238E27FC236}">
                <a16:creationId xmlns:a16="http://schemas.microsoft.com/office/drawing/2014/main" id="{E699286A-D8B2-4A3E-B704-8D7C86A495CC}"/>
              </a:ext>
            </a:extLst>
          </p:cNvPr>
          <p:cNvSpPr>
            <a:spLocks noGrp="1"/>
          </p:cNvSpPr>
          <p:nvPr>
            <p:ph sz="half" idx="1"/>
          </p:nvPr>
        </p:nvSpPr>
        <p:spPr/>
        <p:txBody>
          <a:bodyPr/>
          <a:lstStyle/>
          <a:p>
            <a:r>
              <a:rPr lang="en-GB" sz="2400" dirty="0"/>
              <a:t>Also known as Gluten Intolerance</a:t>
            </a:r>
          </a:p>
          <a:p>
            <a:r>
              <a:rPr lang="en-GB" sz="2400" dirty="0"/>
              <a:t>Genetic Disorder</a:t>
            </a:r>
          </a:p>
          <a:p>
            <a:r>
              <a:rPr lang="en-GB" sz="2400" dirty="0"/>
              <a:t>Affects about 1% of the population</a:t>
            </a:r>
          </a:p>
          <a:p>
            <a:r>
              <a:rPr lang="en-GB" sz="2400" dirty="0"/>
              <a:t>React to gluten protein in:</a:t>
            </a:r>
          </a:p>
          <a:p>
            <a:pPr lvl="1"/>
            <a:r>
              <a:rPr lang="en-GB" sz="2200" dirty="0"/>
              <a:t>Wheat</a:t>
            </a:r>
          </a:p>
          <a:p>
            <a:pPr lvl="1"/>
            <a:r>
              <a:rPr lang="en-GB" sz="2200" dirty="0"/>
              <a:t>Barley </a:t>
            </a:r>
          </a:p>
          <a:p>
            <a:pPr lvl="1"/>
            <a:r>
              <a:rPr lang="en-GB" sz="2200" dirty="0"/>
              <a:t>Rye</a:t>
            </a:r>
          </a:p>
          <a:p>
            <a:pPr lvl="1"/>
            <a:r>
              <a:rPr lang="en-GB" sz="2200" dirty="0"/>
              <a:t>Oats</a:t>
            </a:r>
          </a:p>
        </p:txBody>
      </p:sp>
      <p:pic>
        <p:nvPicPr>
          <p:cNvPr id="5" name="Content Placeholder 4" descr="See the source image">
            <a:extLst>
              <a:ext uri="{FF2B5EF4-FFF2-40B4-BE49-F238E27FC236}">
                <a16:creationId xmlns:a16="http://schemas.microsoft.com/office/drawing/2014/main" id="{FA00A237-0382-44BC-8858-E25330C56AEB}"/>
              </a:ext>
            </a:extLst>
          </p:cNvPr>
          <p:cNvPicPr>
            <a:picLocks noGrp="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00175" y="1772816"/>
            <a:ext cx="4038600" cy="3689269"/>
          </a:xfrm>
          <a:prstGeom prst="rect">
            <a:avLst/>
          </a:prstGeom>
          <a:noFill/>
          <a:ln>
            <a:noFill/>
          </a:ln>
        </p:spPr>
      </p:pic>
    </p:spTree>
    <p:extLst>
      <p:ext uri="{BB962C8B-B14F-4D97-AF65-F5344CB8AC3E}">
        <p14:creationId xmlns:p14="http://schemas.microsoft.com/office/powerpoint/2010/main" val="23240896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2E40-713C-4F35-8602-041547BC23CA}"/>
              </a:ext>
            </a:extLst>
          </p:cNvPr>
          <p:cNvSpPr>
            <a:spLocks noGrp="1"/>
          </p:cNvSpPr>
          <p:nvPr>
            <p:ph type="title"/>
          </p:nvPr>
        </p:nvSpPr>
        <p:spPr/>
        <p:txBody>
          <a:bodyPr/>
          <a:lstStyle/>
          <a:p>
            <a:r>
              <a:rPr lang="en-GB" dirty="0"/>
              <a:t>Unsafe Foods</a:t>
            </a:r>
          </a:p>
        </p:txBody>
      </p:sp>
      <p:sp>
        <p:nvSpPr>
          <p:cNvPr id="3" name="Content Placeholder 2">
            <a:extLst>
              <a:ext uri="{FF2B5EF4-FFF2-40B4-BE49-F238E27FC236}">
                <a16:creationId xmlns:a16="http://schemas.microsoft.com/office/drawing/2014/main" id="{3EEE53A7-945D-40A1-A072-C808BA3E86D3}"/>
              </a:ext>
            </a:extLst>
          </p:cNvPr>
          <p:cNvSpPr>
            <a:spLocks noGrp="1"/>
          </p:cNvSpPr>
          <p:nvPr>
            <p:ph sz="half" idx="1"/>
          </p:nvPr>
        </p:nvSpPr>
        <p:spPr/>
        <p:txBody>
          <a:bodyPr/>
          <a:lstStyle/>
          <a:p>
            <a:r>
              <a:rPr lang="en-GB" dirty="0"/>
              <a:t>Gluten is found in:</a:t>
            </a:r>
          </a:p>
          <a:p>
            <a:pPr lvl="1"/>
            <a:r>
              <a:rPr lang="en-GB" dirty="0"/>
              <a:t>Breads</a:t>
            </a:r>
          </a:p>
          <a:p>
            <a:pPr lvl="1"/>
            <a:r>
              <a:rPr lang="en-GB" dirty="0"/>
              <a:t>Biscuits </a:t>
            </a:r>
          </a:p>
          <a:p>
            <a:pPr lvl="1"/>
            <a:r>
              <a:rPr lang="en-GB" dirty="0"/>
              <a:t>Cakes</a:t>
            </a:r>
          </a:p>
          <a:p>
            <a:pPr lvl="1"/>
            <a:r>
              <a:rPr lang="en-GB" dirty="0"/>
              <a:t>Pizza</a:t>
            </a:r>
          </a:p>
          <a:p>
            <a:pPr lvl="1"/>
            <a:r>
              <a:rPr lang="en-GB" dirty="0"/>
              <a:t>Pastry</a:t>
            </a:r>
          </a:p>
          <a:p>
            <a:pPr lvl="1"/>
            <a:r>
              <a:rPr lang="en-GB" dirty="0"/>
              <a:t>Pasta</a:t>
            </a:r>
          </a:p>
          <a:p>
            <a:pPr lvl="1"/>
            <a:r>
              <a:rPr lang="en-GB" dirty="0"/>
              <a:t>Breadcrumbs</a:t>
            </a:r>
          </a:p>
          <a:p>
            <a:pPr lvl="1"/>
            <a:r>
              <a:rPr lang="en-GB" dirty="0"/>
              <a:t>Food Additives in the 1400 to 1450 range</a:t>
            </a:r>
          </a:p>
        </p:txBody>
      </p:sp>
      <p:pic>
        <p:nvPicPr>
          <p:cNvPr id="5" name="Content Placeholder 4" descr="See the source image">
            <a:extLst>
              <a:ext uri="{FF2B5EF4-FFF2-40B4-BE49-F238E27FC236}">
                <a16:creationId xmlns:a16="http://schemas.microsoft.com/office/drawing/2014/main" id="{9B74E77C-9375-405A-9111-2AD2E312BB4B}"/>
              </a:ext>
            </a:extLst>
          </p:cNvPr>
          <p:cNvPicPr>
            <a:picLocks noGrp="1"/>
          </p:cNvPicPr>
          <p:nvPr>
            <p:ph sz="half" idx="2"/>
          </p:nvPr>
        </p:nvPicPr>
        <p:blipFill rotWithShape="1">
          <a:blip r:embed="rId3">
            <a:extLst>
              <a:ext uri="{28A0092B-C50C-407E-A947-70E740481C1C}">
                <a14:useLocalDpi xmlns:a14="http://schemas.microsoft.com/office/drawing/2010/main" val="0"/>
              </a:ext>
            </a:extLst>
          </a:blip>
          <a:srcRect l="5318" t="8139" r="10426" b="14406"/>
          <a:stretch/>
        </p:blipFill>
        <p:spPr bwMode="auto">
          <a:xfrm>
            <a:off x="3275856" y="2132856"/>
            <a:ext cx="5050904" cy="288032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153325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What is an alternative Gluten in cooking</a:t>
            </a:r>
            <a:br>
              <a:rPr lang="en-GB" dirty="0"/>
            </a:br>
            <a:endParaRPr lang="en-GB" dirty="0"/>
          </a:p>
        </p:txBody>
      </p:sp>
    </p:spTree>
    <p:extLst>
      <p:ext uri="{BB962C8B-B14F-4D97-AF65-F5344CB8AC3E}">
        <p14:creationId xmlns:p14="http://schemas.microsoft.com/office/powerpoint/2010/main" val="23631861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5F8C7-EA79-4FC5-A478-F02E0575F300}"/>
              </a:ext>
            </a:extLst>
          </p:cNvPr>
          <p:cNvSpPr>
            <a:spLocks noGrp="1"/>
          </p:cNvSpPr>
          <p:nvPr>
            <p:ph type="title"/>
          </p:nvPr>
        </p:nvSpPr>
        <p:spPr>
          <a:xfrm>
            <a:off x="1285852" y="0"/>
            <a:ext cx="7390604" cy="1143000"/>
          </a:xfrm>
        </p:spPr>
        <p:txBody>
          <a:bodyPr/>
          <a:lstStyle/>
          <a:p>
            <a:r>
              <a:rPr lang="en-GB" dirty="0"/>
              <a:t>Safe Foods: Grains and Flours</a:t>
            </a:r>
          </a:p>
        </p:txBody>
      </p:sp>
      <p:sp>
        <p:nvSpPr>
          <p:cNvPr id="3" name="Content Placeholder 2">
            <a:extLst>
              <a:ext uri="{FF2B5EF4-FFF2-40B4-BE49-F238E27FC236}">
                <a16:creationId xmlns:a16="http://schemas.microsoft.com/office/drawing/2014/main" id="{C0AB603B-17E1-4D01-8C8F-B8942A99337A}"/>
              </a:ext>
            </a:extLst>
          </p:cNvPr>
          <p:cNvSpPr>
            <a:spLocks noGrp="1"/>
          </p:cNvSpPr>
          <p:nvPr>
            <p:ph sz="half" idx="1"/>
          </p:nvPr>
        </p:nvSpPr>
        <p:spPr>
          <a:xfrm>
            <a:off x="533400" y="1340768"/>
            <a:ext cx="4038600" cy="5112568"/>
          </a:xfrm>
        </p:spPr>
        <p:txBody>
          <a:bodyPr/>
          <a:lstStyle/>
          <a:p>
            <a:r>
              <a:rPr lang="en-GB" sz="2400" dirty="0"/>
              <a:t>Arrowroot</a:t>
            </a:r>
          </a:p>
          <a:p>
            <a:r>
              <a:rPr lang="en-GB" sz="2400" dirty="0"/>
              <a:t>Non-Malted Rice</a:t>
            </a:r>
          </a:p>
          <a:p>
            <a:r>
              <a:rPr lang="en-GB" sz="2400" dirty="0"/>
              <a:t>Maize (Corn)</a:t>
            </a:r>
          </a:p>
          <a:p>
            <a:r>
              <a:rPr lang="en-GB" sz="2400" dirty="0"/>
              <a:t>Buckwheat Flour</a:t>
            </a:r>
          </a:p>
          <a:p>
            <a:r>
              <a:rPr lang="en-GB" sz="2400" dirty="0"/>
              <a:t>Sorghum</a:t>
            </a:r>
          </a:p>
          <a:p>
            <a:r>
              <a:rPr lang="en-GB" sz="2400" dirty="0"/>
              <a:t>Quinoa</a:t>
            </a:r>
          </a:p>
          <a:p>
            <a:r>
              <a:rPr lang="en-GB" sz="2400" dirty="0"/>
              <a:t>Rice (white &amp; brown)</a:t>
            </a:r>
          </a:p>
          <a:p>
            <a:r>
              <a:rPr lang="en-GB" sz="2400" dirty="0"/>
              <a:t>Sago Tapioca</a:t>
            </a:r>
          </a:p>
          <a:p>
            <a:r>
              <a:rPr lang="en-GB" sz="2400" dirty="0"/>
              <a:t>Pea, Gram, Lupin, Potato, Lentil and Soya Flours</a:t>
            </a:r>
          </a:p>
          <a:p>
            <a:pPr marL="0" indent="0">
              <a:buNone/>
            </a:pPr>
            <a:endParaRPr lang="en-GB" dirty="0"/>
          </a:p>
          <a:p>
            <a:endParaRPr lang="en-GB" dirty="0"/>
          </a:p>
        </p:txBody>
      </p:sp>
      <p:pic>
        <p:nvPicPr>
          <p:cNvPr id="5" name="Content Placeholder 4">
            <a:extLst>
              <a:ext uri="{FF2B5EF4-FFF2-40B4-BE49-F238E27FC236}">
                <a16:creationId xmlns:a16="http://schemas.microsoft.com/office/drawing/2014/main" id="{9109A89A-8367-4C73-8E1E-C8971706056C}"/>
              </a:ext>
            </a:extLst>
          </p:cNvPr>
          <p:cNvPicPr>
            <a:picLocks noGrp="1"/>
          </p:cNvPicPr>
          <p:nvPr>
            <p:ph sz="half" idx="2"/>
          </p:nvPr>
        </p:nvPicPr>
        <p:blipFill>
          <a:blip r:embed="rId3"/>
          <a:stretch>
            <a:fillRect/>
          </a:stretch>
        </p:blipFill>
        <p:spPr>
          <a:xfrm>
            <a:off x="5220072" y="1207911"/>
            <a:ext cx="2950192" cy="4525963"/>
          </a:xfrm>
          <a:prstGeom prst="rect">
            <a:avLst/>
          </a:prstGeom>
        </p:spPr>
      </p:pic>
    </p:spTree>
    <p:extLst>
      <p:ext uri="{BB962C8B-B14F-4D97-AF65-F5344CB8AC3E}">
        <p14:creationId xmlns:p14="http://schemas.microsoft.com/office/powerpoint/2010/main" val="1256276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076E-6A4C-4073-B63E-CFE06C02C28E}"/>
              </a:ext>
            </a:extLst>
          </p:cNvPr>
          <p:cNvSpPr>
            <a:spLocks noGrp="1"/>
          </p:cNvSpPr>
          <p:nvPr>
            <p:ph type="title"/>
          </p:nvPr>
        </p:nvSpPr>
        <p:spPr/>
        <p:txBody>
          <a:bodyPr/>
          <a:lstStyle/>
          <a:p>
            <a:r>
              <a:rPr lang="en-GB" dirty="0"/>
              <a:t>Tips for Gluten Free cooking</a:t>
            </a:r>
          </a:p>
        </p:txBody>
      </p:sp>
      <p:sp>
        <p:nvSpPr>
          <p:cNvPr id="3" name="Content Placeholder 2">
            <a:extLst>
              <a:ext uri="{FF2B5EF4-FFF2-40B4-BE49-F238E27FC236}">
                <a16:creationId xmlns:a16="http://schemas.microsoft.com/office/drawing/2014/main" id="{4B1CFDF8-753A-4FEE-A81B-92A16DBD55DD}"/>
              </a:ext>
            </a:extLst>
          </p:cNvPr>
          <p:cNvSpPr>
            <a:spLocks noGrp="1"/>
          </p:cNvSpPr>
          <p:nvPr>
            <p:ph sz="half" idx="1"/>
          </p:nvPr>
        </p:nvSpPr>
        <p:spPr>
          <a:xfrm>
            <a:off x="457200" y="1143000"/>
            <a:ext cx="4038600" cy="4983163"/>
          </a:xfrm>
        </p:spPr>
        <p:txBody>
          <a:bodyPr/>
          <a:lstStyle/>
          <a:p>
            <a:r>
              <a:rPr lang="en-GB" sz="2400" dirty="0"/>
              <a:t>Gluten free flours  produce baked goods that are:</a:t>
            </a:r>
          </a:p>
          <a:p>
            <a:pPr lvl="1"/>
            <a:r>
              <a:rPr lang="en-GB" sz="2000" dirty="0"/>
              <a:t>Flatter</a:t>
            </a:r>
          </a:p>
          <a:p>
            <a:pPr lvl="1"/>
            <a:r>
              <a:rPr lang="en-GB" sz="2000" dirty="0"/>
              <a:t>Heavier</a:t>
            </a:r>
          </a:p>
          <a:p>
            <a:pPr lvl="1"/>
            <a:r>
              <a:rPr lang="en-GB" sz="2000" dirty="0"/>
              <a:t>Crumblier</a:t>
            </a:r>
          </a:p>
          <a:p>
            <a:r>
              <a:rPr lang="en-GB" sz="2400" dirty="0"/>
              <a:t>Gluten gives elasticity and helps hold air</a:t>
            </a:r>
          </a:p>
        </p:txBody>
      </p:sp>
      <p:sp>
        <p:nvSpPr>
          <p:cNvPr id="4" name="Content Placeholder 3">
            <a:extLst>
              <a:ext uri="{FF2B5EF4-FFF2-40B4-BE49-F238E27FC236}">
                <a16:creationId xmlns:a16="http://schemas.microsoft.com/office/drawing/2014/main" id="{329FE352-B3C6-4000-AEA0-9BAA7408C0FF}"/>
              </a:ext>
            </a:extLst>
          </p:cNvPr>
          <p:cNvSpPr>
            <a:spLocks noGrp="1"/>
          </p:cNvSpPr>
          <p:nvPr>
            <p:ph sz="half" idx="2"/>
          </p:nvPr>
        </p:nvSpPr>
        <p:spPr>
          <a:xfrm>
            <a:off x="4648200" y="1196753"/>
            <a:ext cx="4038600" cy="2952328"/>
          </a:xfrm>
        </p:spPr>
        <p:txBody>
          <a:bodyPr/>
          <a:lstStyle/>
          <a:p>
            <a:r>
              <a:rPr lang="en-GB" sz="2400" dirty="0"/>
              <a:t>Try ‘all-purpose’ gluten free flours available in supermarkets</a:t>
            </a:r>
          </a:p>
          <a:p>
            <a:r>
              <a:rPr lang="en-GB" sz="2400" dirty="0"/>
              <a:t>Experiment</a:t>
            </a:r>
          </a:p>
          <a:p>
            <a:r>
              <a:rPr lang="en-GB" sz="2400" dirty="0"/>
              <a:t>Combine flours e.g. potato or Rice + Soy flour</a:t>
            </a:r>
          </a:p>
          <a:p>
            <a:endParaRPr lang="en-GB" sz="2400" dirty="0"/>
          </a:p>
        </p:txBody>
      </p:sp>
      <p:pic>
        <p:nvPicPr>
          <p:cNvPr id="5" name="Picture 4">
            <a:extLst>
              <a:ext uri="{FF2B5EF4-FFF2-40B4-BE49-F238E27FC236}">
                <a16:creationId xmlns:a16="http://schemas.microsoft.com/office/drawing/2014/main" id="{8A8D1DD5-0D81-457F-89A0-1E65DA8988D3}"/>
              </a:ext>
            </a:extLst>
          </p:cNvPr>
          <p:cNvPicPr>
            <a:picLocks noChangeAspect="1"/>
          </p:cNvPicPr>
          <p:nvPr/>
        </p:nvPicPr>
        <p:blipFill>
          <a:blip r:embed="rId2"/>
          <a:stretch>
            <a:fillRect/>
          </a:stretch>
        </p:blipFill>
        <p:spPr>
          <a:xfrm>
            <a:off x="6444208" y="3861048"/>
            <a:ext cx="1580981" cy="2792882"/>
          </a:xfrm>
          <a:prstGeom prst="rect">
            <a:avLst/>
          </a:prstGeom>
        </p:spPr>
      </p:pic>
      <p:pic>
        <p:nvPicPr>
          <p:cNvPr id="6" name="Picture 5">
            <a:extLst>
              <a:ext uri="{FF2B5EF4-FFF2-40B4-BE49-F238E27FC236}">
                <a16:creationId xmlns:a16="http://schemas.microsoft.com/office/drawing/2014/main" id="{8B4F18A8-E64B-4A0D-8CDA-1DBD52B49B9E}"/>
              </a:ext>
            </a:extLst>
          </p:cNvPr>
          <p:cNvPicPr>
            <a:picLocks noChangeAspect="1"/>
          </p:cNvPicPr>
          <p:nvPr/>
        </p:nvPicPr>
        <p:blipFill>
          <a:blip r:embed="rId3"/>
          <a:stretch>
            <a:fillRect/>
          </a:stretch>
        </p:blipFill>
        <p:spPr>
          <a:xfrm>
            <a:off x="774782" y="4365104"/>
            <a:ext cx="3721018" cy="1993132"/>
          </a:xfrm>
          <a:prstGeom prst="rect">
            <a:avLst/>
          </a:prstGeom>
        </p:spPr>
      </p:pic>
    </p:spTree>
    <p:extLst>
      <p:ext uri="{BB962C8B-B14F-4D97-AF65-F5344CB8AC3E}">
        <p14:creationId xmlns:p14="http://schemas.microsoft.com/office/powerpoint/2010/main" val="23906275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73815-FC10-4F8D-BF4C-39DB2AF05E93}"/>
              </a:ext>
            </a:extLst>
          </p:cNvPr>
          <p:cNvSpPr>
            <a:spLocks noGrp="1"/>
          </p:cNvSpPr>
          <p:nvPr>
            <p:ph type="title"/>
          </p:nvPr>
        </p:nvSpPr>
        <p:spPr/>
        <p:txBody>
          <a:bodyPr/>
          <a:lstStyle/>
          <a:p>
            <a:r>
              <a:rPr lang="en-GB" dirty="0"/>
              <a:t>Fructose Malabsorption</a:t>
            </a:r>
          </a:p>
        </p:txBody>
      </p:sp>
      <p:sp>
        <p:nvSpPr>
          <p:cNvPr id="3" name="Content Placeholder 2">
            <a:extLst>
              <a:ext uri="{FF2B5EF4-FFF2-40B4-BE49-F238E27FC236}">
                <a16:creationId xmlns:a16="http://schemas.microsoft.com/office/drawing/2014/main" id="{0DCCEC42-47DF-4D06-8F92-F8A5F88C3FEE}"/>
              </a:ext>
            </a:extLst>
          </p:cNvPr>
          <p:cNvSpPr>
            <a:spLocks noGrp="1"/>
          </p:cNvSpPr>
          <p:nvPr>
            <p:ph sz="half" idx="1"/>
          </p:nvPr>
        </p:nvSpPr>
        <p:spPr>
          <a:xfrm>
            <a:off x="467544" y="1484784"/>
            <a:ext cx="4402832" cy="4525963"/>
          </a:xfrm>
        </p:spPr>
        <p:txBody>
          <a:bodyPr/>
          <a:lstStyle/>
          <a:p>
            <a:pPr>
              <a:buBlip>
                <a:blip r:embed="rId3"/>
              </a:buBlip>
            </a:pPr>
            <a:r>
              <a:rPr lang="en-GB" sz="2400" dirty="0"/>
              <a:t>AKA Fructose Intolerance</a:t>
            </a:r>
          </a:p>
          <a:p>
            <a:pPr>
              <a:buBlip>
                <a:blip r:embed="rId3"/>
              </a:buBlip>
            </a:pPr>
            <a:r>
              <a:rPr lang="en-GB" sz="2400" dirty="0"/>
              <a:t>Often mistaken for IBS</a:t>
            </a:r>
          </a:p>
          <a:p>
            <a:pPr>
              <a:buBlip>
                <a:blip r:embed="rId3"/>
              </a:buBlip>
            </a:pPr>
            <a:r>
              <a:rPr lang="en-GB" sz="2400" dirty="0"/>
              <a:t>Might be caused by other conditions such as Coeliac disease</a:t>
            </a:r>
          </a:p>
          <a:p>
            <a:pPr>
              <a:buBlip>
                <a:blip r:embed="rId3"/>
              </a:buBlip>
            </a:pPr>
            <a:r>
              <a:rPr lang="en-GB" sz="2400" dirty="0"/>
              <a:t>Not the same as Hereditary Fructose Intolerance</a:t>
            </a:r>
          </a:p>
          <a:p>
            <a:pPr marL="0" indent="0">
              <a:buNone/>
            </a:pPr>
            <a:endParaRPr lang="en-GB" sz="2400" dirty="0"/>
          </a:p>
        </p:txBody>
      </p:sp>
      <p:pic>
        <p:nvPicPr>
          <p:cNvPr id="6" name="Content Placeholder 5" descr="A close up of text on a white background&#10;&#10;Description automatically generated">
            <a:extLst>
              <a:ext uri="{FF2B5EF4-FFF2-40B4-BE49-F238E27FC236}">
                <a16:creationId xmlns:a16="http://schemas.microsoft.com/office/drawing/2014/main" id="{D9480E1C-BB15-4B97-955E-33CF745EF4F5}"/>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193048" y="1484784"/>
            <a:ext cx="3754760" cy="4475674"/>
          </a:xfrm>
        </p:spPr>
      </p:pic>
    </p:spTree>
    <p:extLst>
      <p:ext uri="{BB962C8B-B14F-4D97-AF65-F5344CB8AC3E}">
        <p14:creationId xmlns:p14="http://schemas.microsoft.com/office/powerpoint/2010/main" val="10404518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24DDA-344F-4AD1-99CE-2DD4DFAA20BF}"/>
              </a:ext>
            </a:extLst>
          </p:cNvPr>
          <p:cNvSpPr>
            <a:spLocks noGrp="1"/>
          </p:cNvSpPr>
          <p:nvPr>
            <p:ph type="title"/>
          </p:nvPr>
        </p:nvSpPr>
        <p:spPr>
          <a:xfrm>
            <a:off x="1285852" y="0"/>
            <a:ext cx="7858148" cy="1143000"/>
          </a:xfrm>
        </p:spPr>
        <p:txBody>
          <a:bodyPr/>
          <a:lstStyle/>
          <a:p>
            <a:r>
              <a:rPr lang="en-GB" sz="3900" dirty="0"/>
              <a:t>Therapeutic Diets: An Overview</a:t>
            </a:r>
          </a:p>
        </p:txBody>
      </p:sp>
      <p:pic>
        <p:nvPicPr>
          <p:cNvPr id="10" name="Content Placeholder 6" descr="A close up of text on a black background&#10;&#10;Description automatically generated">
            <a:extLst>
              <a:ext uri="{FF2B5EF4-FFF2-40B4-BE49-F238E27FC236}">
                <a16:creationId xmlns:a16="http://schemas.microsoft.com/office/drawing/2014/main" id="{99E9B275-1B7D-47A9-BD45-A406BE7CA98C}"/>
              </a:ext>
            </a:extLst>
          </p:cNvPr>
          <p:cNvPicPr/>
          <p:nvPr/>
        </p:nvPicPr>
        <p:blipFill rotWithShape="1">
          <a:blip r:embed="rId3">
            <a:extLst>
              <a:ext uri="{28A0092B-C50C-407E-A947-70E740481C1C}">
                <a14:useLocalDpi xmlns:a14="http://schemas.microsoft.com/office/drawing/2010/main" val="0"/>
              </a:ext>
            </a:extLst>
          </a:blip>
          <a:srcRect t="6924" b="8799"/>
          <a:stretch/>
        </p:blipFill>
        <p:spPr bwMode="auto">
          <a:xfrm>
            <a:off x="611560" y="1268760"/>
            <a:ext cx="8208912" cy="5112568"/>
          </a:xfrm>
          <a:prstGeom prst="rect">
            <a:avLst/>
          </a:prstGeom>
          <a:noFill/>
          <a:ln w="9525">
            <a:noFill/>
            <a:miter lim="800000"/>
            <a:headEnd/>
            <a:tailEnd/>
          </a:ln>
        </p:spPr>
      </p:pic>
    </p:spTree>
    <p:extLst>
      <p:ext uri="{BB962C8B-B14F-4D97-AF65-F5344CB8AC3E}">
        <p14:creationId xmlns:p14="http://schemas.microsoft.com/office/powerpoint/2010/main" val="16064205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F2E40-713C-4F35-8602-041547BC23CA}"/>
              </a:ext>
            </a:extLst>
          </p:cNvPr>
          <p:cNvSpPr>
            <a:spLocks noGrp="1"/>
          </p:cNvSpPr>
          <p:nvPr>
            <p:ph type="title"/>
          </p:nvPr>
        </p:nvSpPr>
        <p:spPr/>
        <p:txBody>
          <a:bodyPr/>
          <a:lstStyle/>
          <a:p>
            <a:r>
              <a:rPr lang="en-GB" dirty="0"/>
              <a:t>Unsafe Foods</a:t>
            </a:r>
          </a:p>
        </p:txBody>
      </p:sp>
      <p:sp>
        <p:nvSpPr>
          <p:cNvPr id="3" name="Content Placeholder 2">
            <a:extLst>
              <a:ext uri="{FF2B5EF4-FFF2-40B4-BE49-F238E27FC236}">
                <a16:creationId xmlns:a16="http://schemas.microsoft.com/office/drawing/2014/main" id="{3EEE53A7-945D-40A1-A072-C808BA3E86D3}"/>
              </a:ext>
            </a:extLst>
          </p:cNvPr>
          <p:cNvSpPr>
            <a:spLocks noGrp="1"/>
          </p:cNvSpPr>
          <p:nvPr>
            <p:ph sz="half" idx="1"/>
          </p:nvPr>
        </p:nvSpPr>
        <p:spPr>
          <a:xfrm>
            <a:off x="395536" y="1310034"/>
            <a:ext cx="4176464" cy="5071294"/>
          </a:xfrm>
        </p:spPr>
        <p:txBody>
          <a:bodyPr/>
          <a:lstStyle/>
          <a:p>
            <a:r>
              <a:rPr lang="en-GB" sz="2400" dirty="0"/>
              <a:t>Anything with more than 0.5g of fructose in 100g should be avoided</a:t>
            </a:r>
          </a:p>
          <a:p>
            <a:pPr lvl="1"/>
            <a:r>
              <a:rPr lang="en-GB" sz="2000" dirty="0"/>
              <a:t>Sodas (e.g. Coca Cola)</a:t>
            </a:r>
          </a:p>
          <a:p>
            <a:pPr lvl="1"/>
            <a:r>
              <a:rPr lang="en-GB" sz="2000" dirty="0"/>
              <a:t>Honey</a:t>
            </a:r>
          </a:p>
          <a:p>
            <a:pPr lvl="1"/>
            <a:r>
              <a:rPr lang="en-GB" sz="2000" dirty="0"/>
              <a:t>Corn Syrup</a:t>
            </a:r>
          </a:p>
          <a:p>
            <a:r>
              <a:rPr lang="en-GB" sz="2400" dirty="0"/>
              <a:t>Foods high in </a:t>
            </a:r>
            <a:r>
              <a:rPr lang="en-GB" sz="2400" b="1" dirty="0" err="1"/>
              <a:t>fructans</a:t>
            </a:r>
            <a:r>
              <a:rPr lang="en-GB" sz="2400" b="1" dirty="0"/>
              <a:t> </a:t>
            </a:r>
            <a:r>
              <a:rPr lang="en-GB" sz="2400" dirty="0"/>
              <a:t>and </a:t>
            </a:r>
            <a:r>
              <a:rPr lang="en-GB" sz="2400" b="1" dirty="0"/>
              <a:t>FODMAPs</a:t>
            </a:r>
          </a:p>
          <a:p>
            <a:pPr lvl="1"/>
            <a:r>
              <a:rPr lang="en-GB" sz="2000" dirty="0"/>
              <a:t>Artichokes</a:t>
            </a:r>
          </a:p>
          <a:p>
            <a:pPr lvl="1"/>
            <a:r>
              <a:rPr lang="en-GB" sz="2000" dirty="0"/>
              <a:t>Asparagus</a:t>
            </a:r>
          </a:p>
          <a:p>
            <a:pPr lvl="1"/>
            <a:r>
              <a:rPr lang="en-GB" sz="2000" dirty="0"/>
              <a:t>Leeks</a:t>
            </a:r>
          </a:p>
          <a:p>
            <a:pPr lvl="1"/>
            <a:r>
              <a:rPr lang="en-GB" sz="2000" dirty="0"/>
              <a:t>Onions</a:t>
            </a:r>
          </a:p>
          <a:p>
            <a:pPr lvl="1"/>
            <a:r>
              <a:rPr lang="en-GB" sz="2000" dirty="0"/>
              <a:t>Wheat </a:t>
            </a:r>
          </a:p>
          <a:p>
            <a:endParaRPr lang="en-GB" sz="2400" dirty="0"/>
          </a:p>
        </p:txBody>
      </p:sp>
      <p:pic>
        <p:nvPicPr>
          <p:cNvPr id="8" name="Content Placeholder 7" descr="A picture containing text&#10;&#10;Description automatically generated">
            <a:extLst>
              <a:ext uri="{FF2B5EF4-FFF2-40B4-BE49-F238E27FC236}">
                <a16:creationId xmlns:a16="http://schemas.microsoft.com/office/drawing/2014/main" id="{023991BE-1E12-4A9B-BB6C-D162FCDF505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374100" y="1772815"/>
            <a:ext cx="4456715" cy="3496045"/>
          </a:xfrm>
        </p:spPr>
      </p:pic>
    </p:spTree>
    <p:extLst>
      <p:ext uri="{BB962C8B-B14F-4D97-AF65-F5344CB8AC3E}">
        <p14:creationId xmlns:p14="http://schemas.microsoft.com/office/powerpoint/2010/main" val="301321488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What is an alternative to Fructose in cooking</a:t>
            </a:r>
            <a:br>
              <a:rPr lang="en-GB" dirty="0"/>
            </a:br>
            <a:endParaRPr lang="en-GB" dirty="0"/>
          </a:p>
        </p:txBody>
      </p:sp>
    </p:spTree>
    <p:extLst>
      <p:ext uri="{BB962C8B-B14F-4D97-AF65-F5344CB8AC3E}">
        <p14:creationId xmlns:p14="http://schemas.microsoft.com/office/powerpoint/2010/main" val="7348389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076E-6A4C-4073-B63E-CFE06C02C28E}"/>
              </a:ext>
            </a:extLst>
          </p:cNvPr>
          <p:cNvSpPr>
            <a:spLocks noGrp="1"/>
          </p:cNvSpPr>
          <p:nvPr>
            <p:ph type="title"/>
          </p:nvPr>
        </p:nvSpPr>
        <p:spPr>
          <a:xfrm>
            <a:off x="1285852" y="0"/>
            <a:ext cx="7534620" cy="1143000"/>
          </a:xfrm>
        </p:spPr>
        <p:txBody>
          <a:bodyPr/>
          <a:lstStyle/>
          <a:p>
            <a:r>
              <a:rPr lang="en-GB" dirty="0"/>
              <a:t>Tips for Fructose Free cooking</a:t>
            </a:r>
          </a:p>
        </p:txBody>
      </p:sp>
      <p:sp>
        <p:nvSpPr>
          <p:cNvPr id="3" name="Content Placeholder 2">
            <a:extLst>
              <a:ext uri="{FF2B5EF4-FFF2-40B4-BE49-F238E27FC236}">
                <a16:creationId xmlns:a16="http://schemas.microsoft.com/office/drawing/2014/main" id="{4B1CFDF8-753A-4FEE-A81B-92A16DBD55DD}"/>
              </a:ext>
            </a:extLst>
          </p:cNvPr>
          <p:cNvSpPr>
            <a:spLocks noGrp="1"/>
          </p:cNvSpPr>
          <p:nvPr>
            <p:ph sz="half" idx="1"/>
          </p:nvPr>
        </p:nvSpPr>
        <p:spPr>
          <a:xfrm>
            <a:off x="457200" y="1143000"/>
            <a:ext cx="4038600" cy="4983163"/>
          </a:xfrm>
        </p:spPr>
        <p:txBody>
          <a:bodyPr/>
          <a:lstStyle/>
          <a:p>
            <a:pPr>
              <a:buBlip>
                <a:blip r:embed="rId2"/>
              </a:buBlip>
            </a:pPr>
            <a:r>
              <a:rPr lang="en-GB" sz="2200" dirty="0"/>
              <a:t>Most fruits are considered as high in fructose</a:t>
            </a:r>
          </a:p>
          <a:p>
            <a:pPr marL="0" indent="0">
              <a:buNone/>
            </a:pPr>
            <a:endParaRPr lang="en-GB" sz="800" dirty="0"/>
          </a:p>
          <a:p>
            <a:pPr>
              <a:buBlip>
                <a:blip r:embed="rId2"/>
              </a:buBlip>
            </a:pPr>
            <a:r>
              <a:rPr lang="en-GB" sz="2200" dirty="0"/>
              <a:t>There are a few that get the green signal. </a:t>
            </a:r>
          </a:p>
          <a:p>
            <a:pPr marL="0" indent="0">
              <a:buNone/>
            </a:pPr>
            <a:endParaRPr lang="en-GB" sz="800" dirty="0"/>
          </a:p>
          <a:p>
            <a:pPr>
              <a:buBlip>
                <a:blip r:embed="rId2"/>
              </a:buBlip>
            </a:pPr>
            <a:r>
              <a:rPr lang="en-GB" sz="2200" dirty="0"/>
              <a:t>Fructose free fruits:</a:t>
            </a:r>
          </a:p>
          <a:p>
            <a:pPr lvl="1"/>
            <a:r>
              <a:rPr lang="en-GB" sz="2000" dirty="0"/>
              <a:t>Blackberries</a:t>
            </a:r>
          </a:p>
          <a:p>
            <a:pPr lvl="1"/>
            <a:r>
              <a:rPr lang="en-GB" sz="2000" dirty="0"/>
              <a:t>Blueberries</a:t>
            </a:r>
          </a:p>
          <a:p>
            <a:pPr lvl="1"/>
            <a:r>
              <a:rPr lang="en-GB" sz="2000" dirty="0"/>
              <a:t>Lemons </a:t>
            </a:r>
          </a:p>
          <a:p>
            <a:pPr lvl="1"/>
            <a:r>
              <a:rPr lang="en-GB" sz="2000" dirty="0"/>
              <a:t>Limes</a:t>
            </a:r>
          </a:p>
          <a:p>
            <a:pPr lvl="1"/>
            <a:r>
              <a:rPr lang="en-GB" sz="2000" dirty="0"/>
              <a:t>Raspberries</a:t>
            </a:r>
          </a:p>
          <a:p>
            <a:pPr lvl="1"/>
            <a:r>
              <a:rPr lang="en-GB" sz="2000" dirty="0"/>
              <a:t>Rhubarb</a:t>
            </a:r>
          </a:p>
          <a:p>
            <a:pPr lvl="1"/>
            <a:r>
              <a:rPr lang="en-GB" sz="2000" dirty="0"/>
              <a:t>Strawberries</a:t>
            </a:r>
          </a:p>
        </p:txBody>
      </p:sp>
      <p:sp>
        <p:nvSpPr>
          <p:cNvPr id="4" name="Content Placeholder 3">
            <a:extLst>
              <a:ext uri="{FF2B5EF4-FFF2-40B4-BE49-F238E27FC236}">
                <a16:creationId xmlns:a16="http://schemas.microsoft.com/office/drawing/2014/main" id="{329FE352-B3C6-4000-AEA0-9BAA7408C0FF}"/>
              </a:ext>
            </a:extLst>
          </p:cNvPr>
          <p:cNvSpPr>
            <a:spLocks noGrp="1"/>
          </p:cNvSpPr>
          <p:nvPr>
            <p:ph sz="half" idx="2"/>
          </p:nvPr>
        </p:nvSpPr>
        <p:spPr>
          <a:xfrm>
            <a:off x="4648200" y="1143000"/>
            <a:ext cx="4316288" cy="5256583"/>
          </a:xfrm>
        </p:spPr>
        <p:txBody>
          <a:bodyPr/>
          <a:lstStyle/>
          <a:p>
            <a:pPr>
              <a:buBlip>
                <a:blip r:embed="rId2"/>
              </a:buBlip>
            </a:pPr>
            <a:r>
              <a:rPr lang="en-GB" sz="2200" dirty="0"/>
              <a:t>There are some vegetables that are very low in fructose content </a:t>
            </a:r>
          </a:p>
          <a:p>
            <a:pPr>
              <a:buBlip>
                <a:blip r:embed="rId2"/>
              </a:buBlip>
            </a:pPr>
            <a:r>
              <a:rPr lang="en-GB" sz="2200" dirty="0"/>
              <a:t>They can be considered safe for consumption</a:t>
            </a:r>
          </a:p>
          <a:p>
            <a:pPr>
              <a:buBlip>
                <a:blip r:embed="rId2"/>
              </a:buBlip>
            </a:pPr>
            <a:r>
              <a:rPr lang="en-GB" sz="2200" dirty="0"/>
              <a:t>These vegetables are: </a:t>
            </a:r>
          </a:p>
          <a:p>
            <a:pPr lvl="1"/>
            <a:r>
              <a:rPr lang="en-GB" sz="1800" dirty="0"/>
              <a:t>Cabbage and Cauliflower</a:t>
            </a:r>
          </a:p>
          <a:p>
            <a:pPr lvl="1"/>
            <a:r>
              <a:rPr lang="en-GB" sz="1800" dirty="0"/>
              <a:t>Celery and Cucumbers</a:t>
            </a:r>
          </a:p>
          <a:p>
            <a:pPr lvl="1"/>
            <a:r>
              <a:rPr lang="en-GB" sz="1800" dirty="0"/>
              <a:t>Chickpeas</a:t>
            </a:r>
          </a:p>
          <a:p>
            <a:pPr lvl="1"/>
            <a:r>
              <a:rPr lang="en-GB" sz="1800" dirty="0"/>
              <a:t>Green peppers</a:t>
            </a:r>
          </a:p>
          <a:p>
            <a:pPr lvl="1"/>
            <a:r>
              <a:rPr lang="en-GB" sz="1800" dirty="0"/>
              <a:t>Black, Haricot &amp; Kidney Beans</a:t>
            </a:r>
          </a:p>
          <a:p>
            <a:pPr lvl="1"/>
            <a:r>
              <a:rPr lang="en-GB" sz="1800" dirty="0"/>
              <a:t>Leafy greens</a:t>
            </a:r>
          </a:p>
          <a:p>
            <a:pPr lvl="1"/>
            <a:r>
              <a:rPr lang="en-GB" sz="1800" dirty="0"/>
              <a:t>Lentils</a:t>
            </a:r>
          </a:p>
          <a:p>
            <a:pPr lvl="1"/>
            <a:r>
              <a:rPr lang="en-GB" sz="1800" dirty="0"/>
              <a:t>Mushrooms</a:t>
            </a:r>
          </a:p>
          <a:p>
            <a:pPr lvl="1"/>
            <a:r>
              <a:rPr lang="en-GB" sz="1800" dirty="0"/>
              <a:t>Shallots</a:t>
            </a:r>
          </a:p>
          <a:p>
            <a:pPr lvl="1"/>
            <a:endParaRPr lang="en-GB" sz="1600" dirty="0"/>
          </a:p>
          <a:p>
            <a:pPr marL="0" indent="0">
              <a:buNone/>
            </a:pPr>
            <a:endParaRPr lang="en-GB" sz="2200" dirty="0"/>
          </a:p>
        </p:txBody>
      </p:sp>
    </p:spTree>
    <p:extLst>
      <p:ext uri="{BB962C8B-B14F-4D97-AF65-F5344CB8AC3E}">
        <p14:creationId xmlns:p14="http://schemas.microsoft.com/office/powerpoint/2010/main" val="27724223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1BDE3-0EED-4EEE-8321-AD42C2BFA5BF}"/>
              </a:ext>
            </a:extLst>
          </p:cNvPr>
          <p:cNvSpPr>
            <a:spLocks noGrp="1"/>
          </p:cNvSpPr>
          <p:nvPr>
            <p:ph type="title"/>
          </p:nvPr>
        </p:nvSpPr>
        <p:spPr/>
        <p:txBody>
          <a:bodyPr/>
          <a:lstStyle/>
          <a:p>
            <a:r>
              <a:rPr lang="en-GB" dirty="0"/>
              <a:t>Nightshades</a:t>
            </a:r>
          </a:p>
        </p:txBody>
      </p:sp>
      <p:sp>
        <p:nvSpPr>
          <p:cNvPr id="3" name="Content Placeholder 2">
            <a:extLst>
              <a:ext uri="{FF2B5EF4-FFF2-40B4-BE49-F238E27FC236}">
                <a16:creationId xmlns:a16="http://schemas.microsoft.com/office/drawing/2014/main" id="{FA23E1F6-2B08-4B3E-B2F3-72C842D734D3}"/>
              </a:ext>
            </a:extLst>
          </p:cNvPr>
          <p:cNvSpPr>
            <a:spLocks noGrp="1"/>
          </p:cNvSpPr>
          <p:nvPr>
            <p:ph sz="half" idx="1"/>
          </p:nvPr>
        </p:nvSpPr>
        <p:spPr>
          <a:xfrm>
            <a:off x="457200" y="1143000"/>
            <a:ext cx="4330824" cy="4983163"/>
          </a:xfrm>
        </p:spPr>
        <p:txBody>
          <a:bodyPr/>
          <a:lstStyle/>
          <a:p>
            <a:r>
              <a:rPr lang="en-GB" sz="2400" dirty="0"/>
              <a:t>People with a nightshade allergy can develop:</a:t>
            </a:r>
          </a:p>
          <a:p>
            <a:pPr lvl="1"/>
            <a:r>
              <a:rPr lang="en-GB" sz="2000" dirty="0"/>
              <a:t>Breathing problems</a:t>
            </a:r>
          </a:p>
          <a:p>
            <a:pPr lvl="1"/>
            <a:r>
              <a:rPr lang="en-GB" sz="2000" dirty="0"/>
              <a:t>Rash</a:t>
            </a:r>
          </a:p>
          <a:p>
            <a:pPr lvl="1"/>
            <a:r>
              <a:rPr lang="en-GB" sz="2000" dirty="0"/>
              <a:t>Eczema</a:t>
            </a:r>
          </a:p>
          <a:p>
            <a:r>
              <a:rPr lang="en-GB" sz="2400" dirty="0"/>
              <a:t>After eating certain vegetables</a:t>
            </a:r>
          </a:p>
          <a:p>
            <a:r>
              <a:rPr lang="en-GB" sz="2400" dirty="0"/>
              <a:t>Nightshade sensitivity means food are not digested properly</a:t>
            </a:r>
          </a:p>
          <a:p>
            <a:r>
              <a:rPr lang="en-GB" sz="2400" dirty="0"/>
              <a:t>Causing digestive issues</a:t>
            </a:r>
          </a:p>
        </p:txBody>
      </p:sp>
      <p:pic>
        <p:nvPicPr>
          <p:cNvPr id="5" name="Content Placeholder 4">
            <a:extLst>
              <a:ext uri="{FF2B5EF4-FFF2-40B4-BE49-F238E27FC236}">
                <a16:creationId xmlns:a16="http://schemas.microsoft.com/office/drawing/2014/main" id="{0BD59E2F-0C55-42B0-844D-60897E7FF9E5}"/>
              </a:ext>
            </a:extLst>
          </p:cNvPr>
          <p:cNvPicPr>
            <a:picLocks noGrp="1" noChangeAspect="1"/>
          </p:cNvPicPr>
          <p:nvPr>
            <p:ph sz="half" idx="2"/>
          </p:nvPr>
        </p:nvPicPr>
        <p:blipFill rotWithShape="1">
          <a:blip r:embed="rId2"/>
          <a:srcRect b="2051"/>
          <a:stretch/>
        </p:blipFill>
        <p:spPr>
          <a:xfrm>
            <a:off x="5622604" y="571500"/>
            <a:ext cx="2537444" cy="5372827"/>
          </a:xfrm>
          <a:prstGeom prst="rect">
            <a:avLst/>
          </a:prstGeom>
        </p:spPr>
      </p:pic>
    </p:spTree>
    <p:extLst>
      <p:ext uri="{BB962C8B-B14F-4D97-AF65-F5344CB8AC3E}">
        <p14:creationId xmlns:p14="http://schemas.microsoft.com/office/powerpoint/2010/main" val="28369362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95DFC-9E0A-4BBB-B4D6-A11D1AE6A020}"/>
              </a:ext>
            </a:extLst>
          </p:cNvPr>
          <p:cNvSpPr>
            <a:spLocks noGrp="1"/>
          </p:cNvSpPr>
          <p:nvPr>
            <p:ph type="title"/>
          </p:nvPr>
        </p:nvSpPr>
        <p:spPr/>
        <p:txBody>
          <a:bodyPr/>
          <a:lstStyle/>
          <a:p>
            <a:r>
              <a:rPr lang="en-GB" dirty="0"/>
              <a:t>What are Nightshades?</a:t>
            </a:r>
          </a:p>
        </p:txBody>
      </p:sp>
      <p:sp>
        <p:nvSpPr>
          <p:cNvPr id="3" name="Content Placeholder 2">
            <a:extLst>
              <a:ext uri="{FF2B5EF4-FFF2-40B4-BE49-F238E27FC236}">
                <a16:creationId xmlns:a16="http://schemas.microsoft.com/office/drawing/2014/main" id="{7B4DFE7F-7763-4E00-81FA-171F406700C3}"/>
              </a:ext>
            </a:extLst>
          </p:cNvPr>
          <p:cNvSpPr>
            <a:spLocks noGrp="1"/>
          </p:cNvSpPr>
          <p:nvPr>
            <p:ph sz="half" idx="1"/>
          </p:nvPr>
        </p:nvSpPr>
        <p:spPr>
          <a:xfrm>
            <a:off x="457200" y="1143000"/>
            <a:ext cx="4762872" cy="5382344"/>
          </a:xfrm>
        </p:spPr>
        <p:txBody>
          <a:bodyPr/>
          <a:lstStyle/>
          <a:p>
            <a:r>
              <a:rPr lang="en-GB" sz="2400" dirty="0"/>
              <a:t>Botanical Family:</a:t>
            </a:r>
          </a:p>
          <a:p>
            <a:pPr lvl="1"/>
            <a:r>
              <a:rPr lang="en-GB" b="1" dirty="0"/>
              <a:t>Solanaceae</a:t>
            </a:r>
          </a:p>
          <a:p>
            <a:r>
              <a:rPr lang="en-GB" sz="2400" dirty="0"/>
              <a:t>Over 2,000 plants in that family</a:t>
            </a:r>
          </a:p>
          <a:p>
            <a:r>
              <a:rPr lang="en-GB" sz="2400" dirty="0"/>
              <a:t>Most inedible and poisonous</a:t>
            </a:r>
          </a:p>
          <a:p>
            <a:r>
              <a:rPr lang="en-GB" sz="2400" dirty="0"/>
              <a:t>Some are super yummy:</a:t>
            </a:r>
          </a:p>
          <a:p>
            <a:pPr lvl="1"/>
            <a:r>
              <a:rPr lang="en-GB" sz="2000" dirty="0"/>
              <a:t>White Potatoes</a:t>
            </a:r>
          </a:p>
          <a:p>
            <a:pPr lvl="1"/>
            <a:r>
              <a:rPr lang="en-GB" sz="2000" dirty="0"/>
              <a:t>Aubergine</a:t>
            </a:r>
          </a:p>
          <a:p>
            <a:pPr lvl="1"/>
            <a:r>
              <a:rPr lang="en-GB" sz="2000" dirty="0"/>
              <a:t>Peppers</a:t>
            </a:r>
          </a:p>
          <a:p>
            <a:pPr lvl="1"/>
            <a:r>
              <a:rPr lang="en-GB" sz="2000" dirty="0"/>
              <a:t>Tomatoes</a:t>
            </a:r>
          </a:p>
          <a:p>
            <a:pPr lvl="1"/>
            <a:r>
              <a:rPr lang="en-GB" sz="2000" dirty="0"/>
              <a:t>Cayenne Pepper</a:t>
            </a:r>
          </a:p>
          <a:p>
            <a:pPr lvl="1"/>
            <a:r>
              <a:rPr lang="en-GB" sz="2000" dirty="0"/>
              <a:t>Tomatillo (?)</a:t>
            </a:r>
          </a:p>
        </p:txBody>
      </p:sp>
      <p:pic>
        <p:nvPicPr>
          <p:cNvPr id="5" name="Content Placeholder 4">
            <a:extLst>
              <a:ext uri="{FF2B5EF4-FFF2-40B4-BE49-F238E27FC236}">
                <a16:creationId xmlns:a16="http://schemas.microsoft.com/office/drawing/2014/main" id="{10E521F0-5887-4472-A0A4-7FDFDB938E44}"/>
              </a:ext>
            </a:extLst>
          </p:cNvPr>
          <p:cNvPicPr>
            <a:picLocks noGrp="1" noChangeAspect="1"/>
          </p:cNvPicPr>
          <p:nvPr>
            <p:ph sz="half" idx="2"/>
          </p:nvPr>
        </p:nvPicPr>
        <p:blipFill>
          <a:blip r:embed="rId2"/>
          <a:stretch>
            <a:fillRect/>
          </a:stretch>
        </p:blipFill>
        <p:spPr>
          <a:xfrm>
            <a:off x="5204627" y="2024937"/>
            <a:ext cx="3467100" cy="3618470"/>
          </a:xfrm>
          <a:prstGeom prst="rect">
            <a:avLst/>
          </a:prstGeom>
        </p:spPr>
      </p:pic>
    </p:spTree>
    <p:extLst>
      <p:ext uri="{BB962C8B-B14F-4D97-AF65-F5344CB8AC3E}">
        <p14:creationId xmlns:p14="http://schemas.microsoft.com/office/powerpoint/2010/main" val="23532507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What is an alternative to NIGHTSHADES in cooking</a:t>
            </a:r>
            <a:br>
              <a:rPr lang="en-GB" dirty="0"/>
            </a:br>
            <a:endParaRPr lang="en-GB" dirty="0"/>
          </a:p>
        </p:txBody>
      </p:sp>
    </p:spTree>
    <p:extLst>
      <p:ext uri="{BB962C8B-B14F-4D97-AF65-F5344CB8AC3E}">
        <p14:creationId xmlns:p14="http://schemas.microsoft.com/office/powerpoint/2010/main" val="79806627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076E-6A4C-4073-B63E-CFE06C02C28E}"/>
              </a:ext>
            </a:extLst>
          </p:cNvPr>
          <p:cNvSpPr>
            <a:spLocks noGrp="1"/>
          </p:cNvSpPr>
          <p:nvPr>
            <p:ph type="title"/>
          </p:nvPr>
        </p:nvSpPr>
        <p:spPr>
          <a:xfrm>
            <a:off x="1285852" y="0"/>
            <a:ext cx="7966668" cy="1143000"/>
          </a:xfrm>
        </p:spPr>
        <p:txBody>
          <a:bodyPr/>
          <a:lstStyle/>
          <a:p>
            <a:r>
              <a:rPr lang="en-GB" sz="3700" dirty="0"/>
              <a:t>Tips for cooking with Nightshades</a:t>
            </a:r>
          </a:p>
        </p:txBody>
      </p:sp>
      <p:sp>
        <p:nvSpPr>
          <p:cNvPr id="3" name="Content Placeholder 2">
            <a:extLst>
              <a:ext uri="{FF2B5EF4-FFF2-40B4-BE49-F238E27FC236}">
                <a16:creationId xmlns:a16="http://schemas.microsoft.com/office/drawing/2014/main" id="{4B1CFDF8-753A-4FEE-A81B-92A16DBD55DD}"/>
              </a:ext>
            </a:extLst>
          </p:cNvPr>
          <p:cNvSpPr>
            <a:spLocks noGrp="1"/>
          </p:cNvSpPr>
          <p:nvPr>
            <p:ph sz="half" idx="1"/>
          </p:nvPr>
        </p:nvSpPr>
        <p:spPr>
          <a:xfrm>
            <a:off x="457200" y="1143000"/>
            <a:ext cx="4191000" cy="4983163"/>
          </a:xfrm>
        </p:spPr>
        <p:txBody>
          <a:bodyPr/>
          <a:lstStyle/>
          <a:p>
            <a:r>
              <a:rPr lang="en-GB" b="1" dirty="0"/>
              <a:t>Substitution seems to be the way forward</a:t>
            </a:r>
          </a:p>
          <a:p>
            <a:r>
              <a:rPr lang="en-GB" dirty="0"/>
              <a:t>Out Go:</a:t>
            </a:r>
          </a:p>
          <a:p>
            <a:pPr lvl="1"/>
            <a:r>
              <a:rPr lang="en-GB" dirty="0"/>
              <a:t>Potatoes</a:t>
            </a:r>
          </a:p>
          <a:p>
            <a:r>
              <a:rPr lang="en-GB" dirty="0"/>
              <a:t>In Come:</a:t>
            </a:r>
          </a:p>
          <a:p>
            <a:pPr lvl="1"/>
            <a:r>
              <a:rPr lang="en-GB" dirty="0"/>
              <a:t>Sweet Potato</a:t>
            </a:r>
          </a:p>
          <a:p>
            <a:pPr lvl="1"/>
            <a:r>
              <a:rPr lang="en-GB" dirty="0"/>
              <a:t>Cauliflower </a:t>
            </a:r>
          </a:p>
          <a:p>
            <a:pPr lvl="1"/>
            <a:r>
              <a:rPr lang="en-GB" dirty="0"/>
              <a:t>Parsnips </a:t>
            </a:r>
          </a:p>
          <a:p>
            <a:pPr lvl="1"/>
            <a:r>
              <a:rPr lang="en-GB" dirty="0"/>
              <a:t>Carrots</a:t>
            </a:r>
          </a:p>
          <a:p>
            <a:endParaRPr lang="en-GB" dirty="0"/>
          </a:p>
        </p:txBody>
      </p:sp>
      <p:sp>
        <p:nvSpPr>
          <p:cNvPr id="4" name="Content Placeholder 3">
            <a:extLst>
              <a:ext uri="{FF2B5EF4-FFF2-40B4-BE49-F238E27FC236}">
                <a16:creationId xmlns:a16="http://schemas.microsoft.com/office/drawing/2014/main" id="{329FE352-B3C6-4000-AEA0-9BAA7408C0FF}"/>
              </a:ext>
            </a:extLst>
          </p:cNvPr>
          <p:cNvSpPr>
            <a:spLocks noGrp="1"/>
          </p:cNvSpPr>
          <p:nvPr>
            <p:ph sz="half" idx="2"/>
          </p:nvPr>
        </p:nvSpPr>
        <p:spPr>
          <a:xfrm>
            <a:off x="4860032" y="1196753"/>
            <a:ext cx="3826768" cy="4929410"/>
          </a:xfrm>
        </p:spPr>
        <p:txBody>
          <a:bodyPr/>
          <a:lstStyle/>
          <a:p>
            <a:r>
              <a:rPr lang="en-GB" sz="2400" dirty="0"/>
              <a:t>Out Go:</a:t>
            </a:r>
          </a:p>
          <a:p>
            <a:pPr lvl="1"/>
            <a:r>
              <a:rPr lang="en-GB" sz="2000" dirty="0"/>
              <a:t>Tomatoes</a:t>
            </a:r>
          </a:p>
          <a:p>
            <a:r>
              <a:rPr lang="en-GB" sz="2400" dirty="0"/>
              <a:t>In Come (depending of the recipe)</a:t>
            </a:r>
          </a:p>
          <a:p>
            <a:pPr lvl="1"/>
            <a:r>
              <a:rPr lang="en-GB" sz="2000" dirty="0"/>
              <a:t>Apples</a:t>
            </a:r>
          </a:p>
          <a:p>
            <a:pPr lvl="1"/>
            <a:r>
              <a:rPr lang="en-GB" sz="2000" dirty="0"/>
              <a:t>Grapefruit</a:t>
            </a:r>
          </a:p>
          <a:p>
            <a:pPr lvl="1"/>
            <a:r>
              <a:rPr lang="en-GB" sz="2000" dirty="0"/>
              <a:t>Beets</a:t>
            </a:r>
          </a:p>
          <a:p>
            <a:pPr lvl="1"/>
            <a:r>
              <a:rPr lang="en-GB" sz="2000" dirty="0"/>
              <a:t>Butternut Squash</a:t>
            </a:r>
          </a:p>
          <a:p>
            <a:r>
              <a:rPr lang="en-GB" sz="2400" dirty="0"/>
              <a:t>Out Go:</a:t>
            </a:r>
          </a:p>
          <a:p>
            <a:pPr lvl="1"/>
            <a:r>
              <a:rPr lang="en-GB" sz="2000" dirty="0"/>
              <a:t>Aubergine</a:t>
            </a:r>
          </a:p>
          <a:p>
            <a:r>
              <a:rPr lang="en-GB" sz="2400" dirty="0"/>
              <a:t>In Come:</a:t>
            </a:r>
          </a:p>
          <a:p>
            <a:pPr lvl="1"/>
            <a:r>
              <a:rPr lang="en-GB" sz="2000" dirty="0"/>
              <a:t>Portobello Mushrooms</a:t>
            </a:r>
          </a:p>
          <a:p>
            <a:pPr lvl="1"/>
            <a:r>
              <a:rPr lang="en-GB" sz="2000" dirty="0" err="1"/>
              <a:t>Shititake</a:t>
            </a:r>
            <a:r>
              <a:rPr lang="en-GB" sz="2000" dirty="0"/>
              <a:t> Mushrooms</a:t>
            </a:r>
          </a:p>
        </p:txBody>
      </p:sp>
      <p:pic>
        <p:nvPicPr>
          <p:cNvPr id="8" name="Picture 7" descr="A close up of food&#10;&#10;Description automatically generated">
            <a:extLst>
              <a:ext uri="{FF2B5EF4-FFF2-40B4-BE49-F238E27FC236}">
                <a16:creationId xmlns:a16="http://schemas.microsoft.com/office/drawing/2014/main" id="{E498E6E9-6F70-447E-9930-E285A1A9D660}"/>
              </a:ext>
            </a:extLst>
          </p:cNvPr>
          <p:cNvPicPr>
            <a:picLocks noChangeAspect="1"/>
          </p:cNvPicPr>
          <p:nvPr/>
        </p:nvPicPr>
        <p:blipFill rotWithShape="1">
          <a:blip r:embed="rId2">
            <a:extLst>
              <a:ext uri="{28A0092B-C50C-407E-A947-70E740481C1C}">
                <a14:useLocalDpi xmlns:a14="http://schemas.microsoft.com/office/drawing/2010/main" val="0"/>
              </a:ext>
            </a:extLst>
          </a:blip>
          <a:srcRect l="2197" r="4253" b="6594"/>
          <a:stretch/>
        </p:blipFill>
        <p:spPr>
          <a:xfrm>
            <a:off x="2411760" y="4843103"/>
            <a:ext cx="2664296" cy="1743794"/>
          </a:xfrm>
          <a:prstGeom prst="rect">
            <a:avLst/>
          </a:prstGeom>
        </p:spPr>
      </p:pic>
    </p:spTree>
    <p:extLst>
      <p:ext uri="{BB962C8B-B14F-4D97-AF65-F5344CB8AC3E}">
        <p14:creationId xmlns:p14="http://schemas.microsoft.com/office/powerpoint/2010/main" val="23859557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73815-FC10-4F8D-BF4C-39DB2AF05E93}"/>
              </a:ext>
            </a:extLst>
          </p:cNvPr>
          <p:cNvSpPr>
            <a:spLocks noGrp="1"/>
          </p:cNvSpPr>
          <p:nvPr>
            <p:ph type="title"/>
          </p:nvPr>
        </p:nvSpPr>
        <p:spPr/>
        <p:txBody>
          <a:bodyPr/>
          <a:lstStyle/>
          <a:p>
            <a:r>
              <a:rPr lang="en-GB" dirty="0"/>
              <a:t>Salicylate Sensitivity</a:t>
            </a:r>
          </a:p>
        </p:txBody>
      </p:sp>
      <p:sp>
        <p:nvSpPr>
          <p:cNvPr id="3" name="Content Placeholder 2">
            <a:extLst>
              <a:ext uri="{FF2B5EF4-FFF2-40B4-BE49-F238E27FC236}">
                <a16:creationId xmlns:a16="http://schemas.microsoft.com/office/drawing/2014/main" id="{0DCCEC42-47DF-4D06-8F92-F8A5F88C3FEE}"/>
              </a:ext>
            </a:extLst>
          </p:cNvPr>
          <p:cNvSpPr>
            <a:spLocks noGrp="1"/>
          </p:cNvSpPr>
          <p:nvPr>
            <p:ph sz="half" idx="1"/>
          </p:nvPr>
        </p:nvSpPr>
        <p:spPr>
          <a:xfrm>
            <a:off x="539552" y="1484784"/>
            <a:ext cx="4104456" cy="4525963"/>
          </a:xfrm>
        </p:spPr>
        <p:txBody>
          <a:bodyPr/>
          <a:lstStyle/>
          <a:p>
            <a:pPr marL="0" indent="0">
              <a:buNone/>
            </a:pPr>
            <a:r>
              <a:rPr lang="en-GB" sz="2400" b="1" dirty="0"/>
              <a:t>What are Salicylates?</a:t>
            </a:r>
          </a:p>
          <a:p>
            <a:pPr>
              <a:buBlip>
                <a:blip r:embed="rId3"/>
              </a:buBlip>
            </a:pPr>
            <a:r>
              <a:rPr lang="en-GB" sz="2400" dirty="0"/>
              <a:t>Salts of salicylic acid</a:t>
            </a:r>
          </a:p>
          <a:p>
            <a:pPr>
              <a:buBlip>
                <a:blip r:embed="rId3"/>
              </a:buBlip>
            </a:pPr>
            <a:r>
              <a:rPr lang="en-GB" sz="2400" dirty="0"/>
              <a:t>Used by plants to defend themselves against insect damage</a:t>
            </a:r>
          </a:p>
          <a:p>
            <a:pPr>
              <a:buBlip>
                <a:blip r:embed="rId3"/>
              </a:buBlip>
            </a:pPr>
            <a:r>
              <a:rPr lang="en-GB" sz="2400" dirty="0"/>
              <a:t>A daily intake will normally be 10 to 200mg </a:t>
            </a:r>
          </a:p>
          <a:p>
            <a:r>
              <a:rPr lang="en-GB" sz="2400" dirty="0"/>
              <a:t>Aspirin is a derivative of Salicylic Acid</a:t>
            </a:r>
          </a:p>
          <a:p>
            <a:r>
              <a:rPr lang="en-GB" sz="2400" dirty="0"/>
              <a:t>An ordinary dose of aspirin would be 325mg</a:t>
            </a:r>
          </a:p>
          <a:p>
            <a:pPr>
              <a:buBlip>
                <a:blip r:embed="rId3"/>
              </a:buBlip>
            </a:pPr>
            <a:endParaRPr lang="en-GB" sz="2400" dirty="0"/>
          </a:p>
          <a:p>
            <a:pPr marL="0" indent="0">
              <a:buNone/>
            </a:pPr>
            <a:endParaRPr lang="en-GB" sz="2400" dirty="0"/>
          </a:p>
        </p:txBody>
      </p:sp>
      <p:sp>
        <p:nvSpPr>
          <p:cNvPr id="5" name="Content Placeholder 4">
            <a:extLst>
              <a:ext uri="{FF2B5EF4-FFF2-40B4-BE49-F238E27FC236}">
                <a16:creationId xmlns:a16="http://schemas.microsoft.com/office/drawing/2014/main" id="{41DB2FCB-003C-4525-9B9B-1567FD8E80EE}"/>
              </a:ext>
            </a:extLst>
          </p:cNvPr>
          <p:cNvSpPr>
            <a:spLocks noGrp="1"/>
          </p:cNvSpPr>
          <p:nvPr>
            <p:ph sz="half" idx="2"/>
          </p:nvPr>
        </p:nvSpPr>
        <p:spPr>
          <a:xfrm>
            <a:off x="4870376" y="1527117"/>
            <a:ext cx="3816424" cy="4525963"/>
          </a:xfrm>
        </p:spPr>
        <p:txBody>
          <a:bodyPr/>
          <a:lstStyle/>
          <a:p>
            <a:pPr>
              <a:buBlip>
                <a:blip r:embed="rId3"/>
              </a:buBlip>
            </a:pPr>
            <a:r>
              <a:rPr lang="en-GB" sz="2400" dirty="0"/>
              <a:t>Found in:</a:t>
            </a:r>
          </a:p>
          <a:p>
            <a:pPr lvl="1">
              <a:buBlip>
                <a:blip r:embed="rId4"/>
              </a:buBlip>
            </a:pPr>
            <a:r>
              <a:rPr lang="en-GB" sz="2000" dirty="0"/>
              <a:t>Fruits</a:t>
            </a:r>
          </a:p>
          <a:p>
            <a:pPr lvl="1">
              <a:buBlip>
                <a:blip r:embed="rId4"/>
              </a:buBlip>
            </a:pPr>
            <a:r>
              <a:rPr lang="en-GB" sz="2000" dirty="0"/>
              <a:t>Vegetable</a:t>
            </a:r>
          </a:p>
          <a:p>
            <a:pPr lvl="1">
              <a:buBlip>
                <a:blip r:embed="rId4"/>
              </a:buBlip>
            </a:pPr>
            <a:r>
              <a:rPr lang="en-GB" sz="2000" dirty="0"/>
              <a:t>Spices</a:t>
            </a:r>
          </a:p>
          <a:p>
            <a:pPr marL="457200" lvl="1" indent="0">
              <a:buNone/>
            </a:pPr>
            <a:endParaRPr lang="en-GB" sz="2000" dirty="0"/>
          </a:p>
          <a:p>
            <a:pPr>
              <a:buBlip>
                <a:blip r:embed="rId3"/>
              </a:buBlip>
            </a:pPr>
            <a:r>
              <a:rPr lang="en-GB" sz="2400" dirty="0"/>
              <a:t>Not usually found in:</a:t>
            </a:r>
          </a:p>
          <a:p>
            <a:pPr lvl="1">
              <a:buBlip>
                <a:blip r:embed="rId4"/>
              </a:buBlip>
            </a:pPr>
            <a:r>
              <a:rPr lang="en-GB" sz="2000" dirty="0"/>
              <a:t>Meat</a:t>
            </a:r>
          </a:p>
          <a:p>
            <a:pPr lvl="1">
              <a:buBlip>
                <a:blip r:embed="rId4"/>
              </a:buBlip>
            </a:pPr>
            <a:r>
              <a:rPr lang="en-GB" sz="2000" dirty="0"/>
              <a:t>Fish</a:t>
            </a:r>
          </a:p>
          <a:p>
            <a:pPr lvl="1">
              <a:buBlip>
                <a:blip r:embed="rId4"/>
              </a:buBlip>
            </a:pPr>
            <a:r>
              <a:rPr lang="en-GB" sz="2000" dirty="0"/>
              <a:t>Dairy</a:t>
            </a:r>
          </a:p>
          <a:p>
            <a:pPr lvl="1">
              <a:buBlip>
                <a:blip r:embed="rId4"/>
              </a:buBlip>
            </a:pPr>
            <a:r>
              <a:rPr lang="en-GB" sz="2000" dirty="0"/>
              <a:t>Cereals</a:t>
            </a:r>
          </a:p>
          <a:p>
            <a:endParaRPr lang="en-GB" dirty="0"/>
          </a:p>
        </p:txBody>
      </p:sp>
    </p:spTree>
    <p:extLst>
      <p:ext uri="{BB962C8B-B14F-4D97-AF65-F5344CB8AC3E}">
        <p14:creationId xmlns:p14="http://schemas.microsoft.com/office/powerpoint/2010/main" val="27515091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What are alternatives to Salicylates in cooking</a:t>
            </a:r>
            <a:br>
              <a:rPr lang="en-GB" dirty="0"/>
            </a:br>
            <a:endParaRPr lang="en-GB" dirty="0"/>
          </a:p>
        </p:txBody>
      </p:sp>
    </p:spTree>
    <p:extLst>
      <p:ext uri="{BB962C8B-B14F-4D97-AF65-F5344CB8AC3E}">
        <p14:creationId xmlns:p14="http://schemas.microsoft.com/office/powerpoint/2010/main" val="806380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6076E-6A4C-4073-B63E-CFE06C02C28E}"/>
              </a:ext>
            </a:extLst>
          </p:cNvPr>
          <p:cNvSpPr>
            <a:spLocks noGrp="1"/>
          </p:cNvSpPr>
          <p:nvPr>
            <p:ph type="title"/>
          </p:nvPr>
        </p:nvSpPr>
        <p:spPr>
          <a:xfrm>
            <a:off x="1285852" y="0"/>
            <a:ext cx="7534620" cy="1143000"/>
          </a:xfrm>
        </p:spPr>
        <p:txBody>
          <a:bodyPr/>
          <a:lstStyle/>
          <a:p>
            <a:r>
              <a:rPr lang="en-GB" dirty="0"/>
              <a:t>Tips for Salicylate cooking</a:t>
            </a:r>
          </a:p>
        </p:txBody>
      </p:sp>
      <p:sp>
        <p:nvSpPr>
          <p:cNvPr id="3" name="Content Placeholder 2">
            <a:extLst>
              <a:ext uri="{FF2B5EF4-FFF2-40B4-BE49-F238E27FC236}">
                <a16:creationId xmlns:a16="http://schemas.microsoft.com/office/drawing/2014/main" id="{4B1CFDF8-753A-4FEE-A81B-92A16DBD55DD}"/>
              </a:ext>
            </a:extLst>
          </p:cNvPr>
          <p:cNvSpPr>
            <a:spLocks noGrp="1"/>
          </p:cNvSpPr>
          <p:nvPr>
            <p:ph sz="half" idx="1"/>
          </p:nvPr>
        </p:nvSpPr>
        <p:spPr>
          <a:xfrm>
            <a:off x="457200" y="1143000"/>
            <a:ext cx="4038600" cy="5256583"/>
          </a:xfrm>
        </p:spPr>
        <p:txBody>
          <a:bodyPr/>
          <a:lstStyle/>
          <a:p>
            <a:pPr marL="0" indent="0">
              <a:buNone/>
            </a:pPr>
            <a:r>
              <a:rPr lang="en-GB" sz="2200" dirty="0"/>
              <a:t>The level of Salicylate in foods vary </a:t>
            </a:r>
          </a:p>
          <a:p>
            <a:pPr marL="0" indent="0">
              <a:buNone/>
            </a:pPr>
            <a:r>
              <a:rPr lang="en-GB" sz="2200" b="1" dirty="0"/>
              <a:t>Very High</a:t>
            </a:r>
            <a:r>
              <a:rPr lang="en-GB" sz="2200" dirty="0"/>
              <a:t> levels are found in:</a:t>
            </a:r>
          </a:p>
          <a:p>
            <a:pPr>
              <a:buBlip>
                <a:blip r:embed="rId3"/>
              </a:buBlip>
            </a:pPr>
            <a:r>
              <a:rPr lang="en-GB" sz="2200" dirty="0"/>
              <a:t>Berries and Grapes</a:t>
            </a:r>
          </a:p>
          <a:p>
            <a:pPr>
              <a:buBlip>
                <a:blip r:embed="rId3"/>
              </a:buBlip>
            </a:pPr>
            <a:r>
              <a:rPr lang="en-GB" sz="2200" dirty="0"/>
              <a:t>Spices</a:t>
            </a:r>
          </a:p>
          <a:p>
            <a:pPr>
              <a:buBlip>
                <a:blip r:embed="rId3"/>
              </a:buBlip>
            </a:pPr>
            <a:r>
              <a:rPr lang="en-GB" sz="2200" dirty="0"/>
              <a:t>Sweet Peppers</a:t>
            </a:r>
          </a:p>
          <a:p>
            <a:pPr>
              <a:buBlip>
                <a:blip r:embed="rId3"/>
              </a:buBlip>
            </a:pPr>
            <a:r>
              <a:rPr lang="en-GB" sz="2200" dirty="0"/>
              <a:t>Almond and Peanuts</a:t>
            </a:r>
          </a:p>
          <a:p>
            <a:pPr>
              <a:buBlip>
                <a:blip r:embed="rId3"/>
              </a:buBlip>
            </a:pPr>
            <a:r>
              <a:rPr lang="en-GB" sz="2200" dirty="0"/>
              <a:t>Tea</a:t>
            </a:r>
          </a:p>
          <a:p>
            <a:pPr>
              <a:buBlip>
                <a:blip r:embed="rId3"/>
              </a:buBlip>
            </a:pPr>
            <a:r>
              <a:rPr lang="en-GB" sz="2200" dirty="0"/>
              <a:t>Wine, Port, Champagne</a:t>
            </a:r>
          </a:p>
          <a:p>
            <a:pPr>
              <a:buBlip>
                <a:blip r:embed="rId3"/>
              </a:buBlip>
            </a:pPr>
            <a:r>
              <a:rPr lang="en-GB" sz="2200" dirty="0" err="1"/>
              <a:t>Licorice</a:t>
            </a:r>
            <a:endParaRPr lang="en-GB" sz="2200" dirty="0"/>
          </a:p>
          <a:p>
            <a:pPr>
              <a:buBlip>
                <a:blip r:embed="rId3"/>
              </a:buBlip>
            </a:pPr>
            <a:r>
              <a:rPr lang="en-GB" sz="2200" dirty="0"/>
              <a:t>Mint</a:t>
            </a:r>
          </a:p>
          <a:p>
            <a:pPr>
              <a:buBlip>
                <a:blip r:embed="rId3"/>
              </a:buBlip>
            </a:pPr>
            <a:r>
              <a:rPr lang="en-GB" sz="2200" dirty="0"/>
              <a:t>Chewing Gum</a:t>
            </a:r>
          </a:p>
        </p:txBody>
      </p:sp>
      <p:sp>
        <p:nvSpPr>
          <p:cNvPr id="4" name="Content Placeholder 3">
            <a:extLst>
              <a:ext uri="{FF2B5EF4-FFF2-40B4-BE49-F238E27FC236}">
                <a16:creationId xmlns:a16="http://schemas.microsoft.com/office/drawing/2014/main" id="{329FE352-B3C6-4000-AEA0-9BAA7408C0FF}"/>
              </a:ext>
            </a:extLst>
          </p:cNvPr>
          <p:cNvSpPr>
            <a:spLocks noGrp="1"/>
          </p:cNvSpPr>
          <p:nvPr>
            <p:ph sz="half" idx="2"/>
          </p:nvPr>
        </p:nvSpPr>
        <p:spPr>
          <a:xfrm>
            <a:off x="4648200" y="1143000"/>
            <a:ext cx="4316288" cy="5256583"/>
          </a:xfrm>
        </p:spPr>
        <p:txBody>
          <a:bodyPr/>
          <a:lstStyle/>
          <a:p>
            <a:pPr marL="88900" lvl="1" indent="0">
              <a:buNone/>
            </a:pPr>
            <a:r>
              <a:rPr lang="en-GB" sz="2200" b="1" dirty="0"/>
              <a:t>Negligible Levels:</a:t>
            </a:r>
          </a:p>
          <a:p>
            <a:pPr marL="431800" lvl="1" indent="-342900">
              <a:buBlip>
                <a:blip r:embed="rId3"/>
              </a:buBlip>
            </a:pPr>
            <a:r>
              <a:rPr lang="en-GB" sz="2200" dirty="0"/>
              <a:t>Pears and Bananas</a:t>
            </a:r>
          </a:p>
          <a:p>
            <a:pPr marL="431800" lvl="1" indent="-342900">
              <a:buBlip>
                <a:blip r:embed="rId3"/>
              </a:buBlip>
            </a:pPr>
            <a:r>
              <a:rPr lang="en-GB" sz="2200" dirty="0"/>
              <a:t>Cabbage and Leeks</a:t>
            </a:r>
          </a:p>
          <a:p>
            <a:pPr marL="431800" lvl="1" indent="-342900">
              <a:buBlip>
                <a:blip r:embed="rId3"/>
              </a:buBlip>
            </a:pPr>
            <a:r>
              <a:rPr lang="en-GB" sz="2200" dirty="0"/>
              <a:t>Peeled Potatoes</a:t>
            </a:r>
          </a:p>
          <a:p>
            <a:pPr marL="431800" lvl="1" indent="-342900">
              <a:buBlip>
                <a:blip r:embed="rId3"/>
              </a:buBlip>
            </a:pPr>
            <a:r>
              <a:rPr lang="en-GB" sz="2200" dirty="0"/>
              <a:t>Soybeans</a:t>
            </a:r>
          </a:p>
          <a:p>
            <a:pPr marL="431800" lvl="1" indent="-342900">
              <a:buBlip>
                <a:blip r:embed="rId3"/>
              </a:buBlip>
            </a:pPr>
            <a:r>
              <a:rPr lang="en-GB" sz="2200" dirty="0"/>
              <a:t>Cashews</a:t>
            </a:r>
          </a:p>
          <a:p>
            <a:pPr marL="431800" lvl="1" indent="-342900">
              <a:buBlip>
                <a:blip r:embed="rId3"/>
              </a:buBlip>
            </a:pPr>
            <a:r>
              <a:rPr lang="en-GB" sz="2200" dirty="0"/>
              <a:t>All grains except Maize</a:t>
            </a:r>
          </a:p>
          <a:p>
            <a:pPr marL="431800" lvl="1" indent="-342900">
              <a:buBlip>
                <a:blip r:embed="rId3"/>
              </a:buBlip>
            </a:pPr>
            <a:r>
              <a:rPr lang="en-GB" sz="2200" dirty="0"/>
              <a:t>Garlic and leafy herbs</a:t>
            </a:r>
          </a:p>
          <a:p>
            <a:pPr marL="431800" lvl="1" indent="-342900">
              <a:buBlip>
                <a:blip r:embed="rId3"/>
              </a:buBlip>
            </a:pPr>
            <a:r>
              <a:rPr lang="en-GB" sz="2200" dirty="0"/>
              <a:t>De-Caffe Coffee</a:t>
            </a:r>
          </a:p>
          <a:p>
            <a:pPr marL="431800" lvl="1" indent="-342900">
              <a:buBlip>
                <a:blip r:embed="rId3"/>
              </a:buBlip>
            </a:pPr>
            <a:r>
              <a:rPr lang="en-GB" sz="2200" dirty="0"/>
              <a:t>Cocoa Powder</a:t>
            </a:r>
          </a:p>
          <a:p>
            <a:pPr marL="431800" lvl="1" indent="-342900">
              <a:buBlip>
                <a:blip r:embed="rId3"/>
              </a:buBlip>
            </a:pPr>
            <a:r>
              <a:rPr lang="en-GB" sz="2200" dirty="0"/>
              <a:t>Sugar</a:t>
            </a:r>
          </a:p>
          <a:p>
            <a:pPr marL="431800" lvl="1" indent="-342900">
              <a:buBlip>
                <a:blip r:embed="rId3"/>
              </a:buBlip>
            </a:pPr>
            <a:r>
              <a:rPr lang="en-GB" sz="2200" dirty="0"/>
              <a:t>Maple Syrup</a:t>
            </a:r>
          </a:p>
          <a:p>
            <a:pPr marL="431800" lvl="1" indent="-342900">
              <a:buBlip>
                <a:blip r:embed="rId3"/>
              </a:buBlip>
            </a:pPr>
            <a:endParaRPr lang="en-GB" sz="2200" dirty="0"/>
          </a:p>
          <a:p>
            <a:pPr marL="0" indent="0">
              <a:buNone/>
            </a:pPr>
            <a:endParaRPr lang="en-GB" sz="2200" dirty="0"/>
          </a:p>
        </p:txBody>
      </p:sp>
    </p:spTree>
    <p:extLst>
      <p:ext uri="{BB962C8B-B14F-4D97-AF65-F5344CB8AC3E}">
        <p14:creationId xmlns:p14="http://schemas.microsoft.com/office/powerpoint/2010/main" val="36543090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What is An Allergy?</a:t>
            </a:r>
            <a:br>
              <a:rPr lang="en-GB" dirty="0"/>
            </a:br>
            <a:endParaRPr lang="en-GB" dirty="0"/>
          </a:p>
        </p:txBody>
      </p:sp>
    </p:spTree>
    <p:extLst>
      <p:ext uri="{BB962C8B-B14F-4D97-AF65-F5344CB8AC3E}">
        <p14:creationId xmlns:p14="http://schemas.microsoft.com/office/powerpoint/2010/main" val="187930471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301A0-5BBE-47B4-A575-686B1DE8332E}"/>
              </a:ext>
            </a:extLst>
          </p:cNvPr>
          <p:cNvSpPr>
            <a:spLocks noGrp="1"/>
          </p:cNvSpPr>
          <p:nvPr>
            <p:ph type="title"/>
          </p:nvPr>
        </p:nvSpPr>
        <p:spPr/>
        <p:txBody>
          <a:bodyPr/>
          <a:lstStyle/>
          <a:p>
            <a:r>
              <a:rPr lang="en-GB" dirty="0"/>
              <a:t>Histamine Intolerance</a:t>
            </a:r>
          </a:p>
        </p:txBody>
      </p:sp>
      <p:sp>
        <p:nvSpPr>
          <p:cNvPr id="3" name="Content Placeholder 2">
            <a:extLst>
              <a:ext uri="{FF2B5EF4-FFF2-40B4-BE49-F238E27FC236}">
                <a16:creationId xmlns:a16="http://schemas.microsoft.com/office/drawing/2014/main" id="{E79367B6-1FA3-4F18-BABB-EA60AFF7F2EC}"/>
              </a:ext>
            </a:extLst>
          </p:cNvPr>
          <p:cNvSpPr>
            <a:spLocks noGrp="1"/>
          </p:cNvSpPr>
          <p:nvPr>
            <p:ph sz="half" idx="1"/>
          </p:nvPr>
        </p:nvSpPr>
        <p:spPr>
          <a:xfrm>
            <a:off x="467544" y="1176089"/>
            <a:ext cx="4297665" cy="5277247"/>
          </a:xfrm>
        </p:spPr>
        <p:txBody>
          <a:bodyPr/>
          <a:lstStyle/>
          <a:p>
            <a:endParaRPr lang="en-GB" sz="2400" dirty="0"/>
          </a:p>
          <a:p>
            <a:r>
              <a:rPr lang="en-GB" sz="2400" dirty="0"/>
              <a:t>Also known as </a:t>
            </a:r>
            <a:r>
              <a:rPr lang="en-GB" sz="2400" dirty="0" err="1"/>
              <a:t>histaminosis</a:t>
            </a:r>
            <a:endParaRPr lang="en-GB" sz="2400" dirty="0"/>
          </a:p>
          <a:p>
            <a:pPr marL="0" indent="0">
              <a:buNone/>
            </a:pPr>
            <a:endParaRPr lang="en-GB" sz="800" dirty="0"/>
          </a:p>
          <a:p>
            <a:r>
              <a:rPr lang="en-GB" sz="2400" dirty="0"/>
              <a:t>Affects 1% of population</a:t>
            </a:r>
          </a:p>
          <a:p>
            <a:pPr marL="0" indent="0">
              <a:buNone/>
            </a:pPr>
            <a:endParaRPr lang="en-GB" sz="800" dirty="0"/>
          </a:p>
          <a:p>
            <a:r>
              <a:rPr lang="en-GB" sz="2400" dirty="0"/>
              <a:t>80% of those are middle-aged</a:t>
            </a:r>
          </a:p>
          <a:p>
            <a:pPr marL="0" indent="0">
              <a:buNone/>
            </a:pPr>
            <a:endParaRPr lang="en-GB" sz="800" dirty="0"/>
          </a:p>
          <a:p>
            <a:r>
              <a:rPr lang="en-GB" sz="2400" dirty="0"/>
              <a:t>Histamine containing food (e.g. Wine and Cheese) can lead to a pseudo allergic reaction</a:t>
            </a:r>
          </a:p>
        </p:txBody>
      </p:sp>
      <p:pic>
        <p:nvPicPr>
          <p:cNvPr id="2050" name="Picture 2" descr="Image result for cheese and wine">
            <a:extLst>
              <a:ext uri="{FF2B5EF4-FFF2-40B4-BE49-F238E27FC236}">
                <a16:creationId xmlns:a16="http://schemas.microsoft.com/office/drawing/2014/main" id="{217F0EF9-E6DF-4F83-849F-85BABA92E88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744993" y="1628800"/>
            <a:ext cx="4102317"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7122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728E-EB7C-492E-91DE-50EBCC7F2E36}"/>
              </a:ext>
            </a:extLst>
          </p:cNvPr>
          <p:cNvSpPr>
            <a:spLocks noGrp="1"/>
          </p:cNvSpPr>
          <p:nvPr>
            <p:ph type="title"/>
          </p:nvPr>
        </p:nvSpPr>
        <p:spPr/>
        <p:txBody>
          <a:bodyPr/>
          <a:lstStyle/>
          <a:p>
            <a:r>
              <a:rPr lang="en-GB" dirty="0"/>
              <a:t>A “What Now”?</a:t>
            </a:r>
          </a:p>
        </p:txBody>
      </p:sp>
      <p:sp>
        <p:nvSpPr>
          <p:cNvPr id="3" name="Content Placeholder 2">
            <a:extLst>
              <a:ext uri="{FF2B5EF4-FFF2-40B4-BE49-F238E27FC236}">
                <a16:creationId xmlns:a16="http://schemas.microsoft.com/office/drawing/2014/main" id="{25305BAD-6A16-480A-86C8-BB9B715FE2A5}"/>
              </a:ext>
            </a:extLst>
          </p:cNvPr>
          <p:cNvSpPr>
            <a:spLocks noGrp="1"/>
          </p:cNvSpPr>
          <p:nvPr>
            <p:ph sz="half" idx="1"/>
          </p:nvPr>
        </p:nvSpPr>
        <p:spPr>
          <a:xfrm>
            <a:off x="467544" y="1195028"/>
            <a:ext cx="4680520" cy="5069160"/>
          </a:xfrm>
        </p:spPr>
        <p:txBody>
          <a:bodyPr/>
          <a:lstStyle/>
          <a:p>
            <a:r>
              <a:rPr lang="en-GB" sz="2400" b="1" dirty="0"/>
              <a:t>A Pseudo-allergic Reaction </a:t>
            </a:r>
          </a:p>
          <a:p>
            <a:pPr marL="0" indent="0">
              <a:buNone/>
            </a:pPr>
            <a:endParaRPr lang="en-GB" sz="800" dirty="0"/>
          </a:p>
          <a:p>
            <a:r>
              <a:rPr lang="en-GB" sz="2400" dirty="0"/>
              <a:t>You have similar symptoms to an Allergic Attack</a:t>
            </a:r>
          </a:p>
          <a:p>
            <a:pPr marL="0" indent="0">
              <a:buNone/>
            </a:pPr>
            <a:endParaRPr lang="en-GB" sz="800" dirty="0"/>
          </a:p>
          <a:p>
            <a:r>
              <a:rPr lang="en-GB" sz="2400" dirty="0"/>
              <a:t>Not caused by your  immune system</a:t>
            </a:r>
          </a:p>
          <a:p>
            <a:endParaRPr lang="en-GB" sz="800" dirty="0"/>
          </a:p>
          <a:p>
            <a:r>
              <a:rPr lang="en-GB" sz="2400" dirty="0"/>
              <a:t>Usually caused by an excess of histamine</a:t>
            </a:r>
          </a:p>
          <a:p>
            <a:pPr marL="0" indent="0">
              <a:buNone/>
            </a:pPr>
            <a:endParaRPr lang="en-GB" sz="800" dirty="0"/>
          </a:p>
          <a:p>
            <a:r>
              <a:rPr lang="en-GB" sz="2400" dirty="0"/>
              <a:t>Histamine is in things like Port and Stilton</a:t>
            </a:r>
          </a:p>
        </p:txBody>
      </p:sp>
      <p:pic>
        <p:nvPicPr>
          <p:cNvPr id="6" name="Content Placeholder 5" descr="A bottle of wine on a table&#10;&#10;Description automatically generated">
            <a:extLst>
              <a:ext uri="{FF2B5EF4-FFF2-40B4-BE49-F238E27FC236}">
                <a16:creationId xmlns:a16="http://schemas.microsoft.com/office/drawing/2014/main" id="{C284CED1-7E6C-413D-AC89-481A44662D3E}"/>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144988" y="1587624"/>
            <a:ext cx="3682752" cy="3682752"/>
          </a:xfrm>
        </p:spPr>
      </p:pic>
    </p:spTree>
    <p:extLst>
      <p:ext uri="{BB962C8B-B14F-4D97-AF65-F5344CB8AC3E}">
        <p14:creationId xmlns:p14="http://schemas.microsoft.com/office/powerpoint/2010/main" val="134836628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endParaRPr lang="en-GB" dirty="0"/>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What are alternatives to histamines in cooking</a:t>
            </a:r>
            <a:br>
              <a:rPr lang="en-GB" dirty="0"/>
            </a:br>
            <a:endParaRPr lang="en-GB" dirty="0"/>
          </a:p>
        </p:txBody>
      </p:sp>
    </p:spTree>
    <p:extLst>
      <p:ext uri="{BB962C8B-B14F-4D97-AF65-F5344CB8AC3E}">
        <p14:creationId xmlns:p14="http://schemas.microsoft.com/office/powerpoint/2010/main" val="383175061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E728E-EB7C-492E-91DE-50EBCC7F2E36}"/>
              </a:ext>
            </a:extLst>
          </p:cNvPr>
          <p:cNvSpPr>
            <a:spLocks noGrp="1"/>
          </p:cNvSpPr>
          <p:nvPr>
            <p:ph type="title"/>
          </p:nvPr>
        </p:nvSpPr>
        <p:spPr/>
        <p:txBody>
          <a:bodyPr/>
          <a:lstStyle/>
          <a:p>
            <a:r>
              <a:rPr lang="en-GB" dirty="0"/>
              <a:t>Histamine Intolerance Awareness</a:t>
            </a:r>
          </a:p>
        </p:txBody>
      </p:sp>
      <p:sp>
        <p:nvSpPr>
          <p:cNvPr id="3" name="Content Placeholder 2">
            <a:extLst>
              <a:ext uri="{FF2B5EF4-FFF2-40B4-BE49-F238E27FC236}">
                <a16:creationId xmlns:a16="http://schemas.microsoft.com/office/drawing/2014/main" id="{25305BAD-6A16-480A-86C8-BB9B715FE2A5}"/>
              </a:ext>
            </a:extLst>
          </p:cNvPr>
          <p:cNvSpPr>
            <a:spLocks noGrp="1"/>
          </p:cNvSpPr>
          <p:nvPr>
            <p:ph sz="half" idx="1"/>
          </p:nvPr>
        </p:nvSpPr>
        <p:spPr>
          <a:xfrm>
            <a:off x="467544" y="1412776"/>
            <a:ext cx="4176464" cy="4851412"/>
          </a:xfrm>
        </p:spPr>
        <p:txBody>
          <a:bodyPr/>
          <a:lstStyle/>
          <a:p>
            <a:r>
              <a:rPr lang="en-GB" sz="2400" dirty="0"/>
              <a:t>Avoid or reduce eating:</a:t>
            </a:r>
          </a:p>
          <a:p>
            <a:r>
              <a:rPr lang="en-GB" sz="2400" dirty="0"/>
              <a:t>Canned Foods</a:t>
            </a:r>
          </a:p>
          <a:p>
            <a:r>
              <a:rPr lang="en-GB" sz="2400" dirty="0"/>
              <a:t>Ready meals</a:t>
            </a:r>
          </a:p>
          <a:p>
            <a:r>
              <a:rPr lang="en-GB" sz="2400" dirty="0"/>
              <a:t>Ripened and fermented foods:</a:t>
            </a:r>
          </a:p>
          <a:p>
            <a:pPr lvl="1"/>
            <a:r>
              <a:rPr lang="en-GB" sz="2000" dirty="0"/>
              <a:t>Older (riper) cheeses</a:t>
            </a:r>
          </a:p>
          <a:p>
            <a:pPr lvl="1"/>
            <a:r>
              <a:rPr lang="en-GB" sz="2000" dirty="0"/>
              <a:t>Alcohol</a:t>
            </a:r>
          </a:p>
          <a:p>
            <a:pPr lvl="1"/>
            <a:r>
              <a:rPr lang="en-GB" sz="2000" dirty="0"/>
              <a:t>Yeast products </a:t>
            </a:r>
          </a:p>
          <a:p>
            <a:r>
              <a:rPr lang="en-GB" sz="2400" dirty="0"/>
              <a:t>Strawberries</a:t>
            </a:r>
          </a:p>
          <a:p>
            <a:r>
              <a:rPr lang="en-GB" sz="2400" dirty="0"/>
              <a:t>Tomatoes</a:t>
            </a:r>
          </a:p>
          <a:p>
            <a:r>
              <a:rPr lang="en-GB" sz="2400" dirty="0"/>
              <a:t>Smoked meats</a:t>
            </a:r>
          </a:p>
          <a:p>
            <a:r>
              <a:rPr lang="en-GB" sz="2400" dirty="0"/>
              <a:t>Shellfish</a:t>
            </a:r>
          </a:p>
        </p:txBody>
      </p:sp>
      <p:sp>
        <p:nvSpPr>
          <p:cNvPr id="5" name="Content Placeholder 4">
            <a:extLst>
              <a:ext uri="{FF2B5EF4-FFF2-40B4-BE49-F238E27FC236}">
                <a16:creationId xmlns:a16="http://schemas.microsoft.com/office/drawing/2014/main" id="{3B3B003F-9F76-408E-851D-ACC2BDD7A0F7}"/>
              </a:ext>
            </a:extLst>
          </p:cNvPr>
          <p:cNvSpPr>
            <a:spLocks noGrp="1"/>
          </p:cNvSpPr>
          <p:nvPr>
            <p:ph sz="half" idx="2"/>
          </p:nvPr>
        </p:nvSpPr>
        <p:spPr>
          <a:xfrm>
            <a:off x="4662264" y="1412776"/>
            <a:ext cx="4176464" cy="4525963"/>
          </a:xfrm>
        </p:spPr>
        <p:txBody>
          <a:bodyPr/>
          <a:lstStyle/>
          <a:p>
            <a:r>
              <a:rPr lang="en-GB" dirty="0"/>
              <a:t>Low histamine foods:</a:t>
            </a:r>
          </a:p>
          <a:p>
            <a:pPr lvl="1"/>
            <a:r>
              <a:rPr lang="en-GB" sz="2000" dirty="0"/>
              <a:t>Fresh Meat</a:t>
            </a:r>
          </a:p>
          <a:p>
            <a:pPr lvl="1"/>
            <a:r>
              <a:rPr lang="en-GB" sz="2000" dirty="0"/>
              <a:t>Fresh Fish</a:t>
            </a:r>
          </a:p>
          <a:p>
            <a:pPr lvl="1"/>
            <a:r>
              <a:rPr lang="en-GB" sz="2000" dirty="0"/>
              <a:t>Skinless chicken</a:t>
            </a:r>
          </a:p>
          <a:p>
            <a:pPr lvl="1"/>
            <a:r>
              <a:rPr lang="en-GB" sz="2000" dirty="0"/>
              <a:t>Egg yolk</a:t>
            </a:r>
          </a:p>
          <a:p>
            <a:pPr lvl="1"/>
            <a:r>
              <a:rPr lang="en-GB" sz="2000" dirty="0"/>
              <a:t>Fresh Fruits</a:t>
            </a:r>
          </a:p>
          <a:p>
            <a:pPr lvl="1"/>
            <a:r>
              <a:rPr lang="en-GB" sz="2000" dirty="0"/>
              <a:t>Fresh Vegetables</a:t>
            </a:r>
          </a:p>
          <a:p>
            <a:pPr lvl="1"/>
            <a:r>
              <a:rPr lang="en-GB" sz="2000" dirty="0"/>
              <a:t>Fresh Pasteurised Milk</a:t>
            </a:r>
          </a:p>
          <a:p>
            <a:pPr lvl="1"/>
            <a:r>
              <a:rPr lang="en-GB" sz="2000" dirty="0"/>
              <a:t>Milk substitutes</a:t>
            </a:r>
          </a:p>
          <a:p>
            <a:pPr lvl="1"/>
            <a:r>
              <a:rPr lang="en-GB" sz="2000" dirty="0"/>
              <a:t>Cream cheese</a:t>
            </a:r>
          </a:p>
        </p:txBody>
      </p:sp>
    </p:spTree>
    <p:extLst>
      <p:ext uri="{BB962C8B-B14F-4D97-AF65-F5344CB8AC3E}">
        <p14:creationId xmlns:p14="http://schemas.microsoft.com/office/powerpoint/2010/main" val="28849267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27492-0F7C-47A6-BB33-8CABDDEBEA87}"/>
              </a:ext>
            </a:extLst>
          </p:cNvPr>
          <p:cNvSpPr>
            <a:spLocks noGrp="1"/>
          </p:cNvSpPr>
          <p:nvPr>
            <p:ph type="title"/>
          </p:nvPr>
        </p:nvSpPr>
        <p:spPr/>
        <p:txBody>
          <a:bodyPr/>
          <a:lstStyle/>
          <a:p>
            <a:r>
              <a:rPr lang="en-GB" dirty="0"/>
              <a:t>Break </a:t>
            </a:r>
          </a:p>
        </p:txBody>
      </p:sp>
      <p:sp>
        <p:nvSpPr>
          <p:cNvPr id="3" name="Text Placeholder 2">
            <a:extLst>
              <a:ext uri="{FF2B5EF4-FFF2-40B4-BE49-F238E27FC236}">
                <a16:creationId xmlns:a16="http://schemas.microsoft.com/office/drawing/2014/main" id="{37A9107B-6CDC-46C4-BB45-CECBB8098E07}"/>
              </a:ext>
            </a:extLst>
          </p:cNvPr>
          <p:cNvSpPr>
            <a:spLocks noGrp="1"/>
          </p:cNvSpPr>
          <p:nvPr>
            <p:ph type="body" idx="1"/>
          </p:nvPr>
        </p:nvSpPr>
        <p:spPr/>
        <p:txBody>
          <a:bodyPr/>
          <a:lstStyle/>
          <a:p>
            <a:r>
              <a:rPr lang="en-GB" dirty="0"/>
              <a:t>Be back in 15 minutes!</a:t>
            </a:r>
          </a:p>
        </p:txBody>
      </p:sp>
    </p:spTree>
    <p:extLst>
      <p:ext uri="{BB962C8B-B14F-4D97-AF65-F5344CB8AC3E}">
        <p14:creationId xmlns:p14="http://schemas.microsoft.com/office/powerpoint/2010/main" val="801442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657F2D2-EB41-433A-A7D5-8B3375EB8482}"/>
              </a:ext>
            </a:extLst>
          </p:cNvPr>
          <p:cNvSpPr>
            <a:spLocks noGrp="1"/>
          </p:cNvSpPr>
          <p:nvPr>
            <p:ph type="body" idx="1"/>
          </p:nvPr>
        </p:nvSpPr>
        <p:spPr/>
        <p:txBody>
          <a:bodyPr/>
          <a:lstStyle/>
          <a:p>
            <a:r>
              <a:rPr lang="en-GB" dirty="0"/>
              <a:t>University of Oxford</a:t>
            </a:r>
          </a:p>
        </p:txBody>
      </p:sp>
      <p:sp>
        <p:nvSpPr>
          <p:cNvPr id="10" name="Title 9">
            <a:extLst>
              <a:ext uri="{FF2B5EF4-FFF2-40B4-BE49-F238E27FC236}">
                <a16:creationId xmlns:a16="http://schemas.microsoft.com/office/drawing/2014/main" id="{38A947D7-5230-48F1-B3DE-B8BB3B746D88}"/>
              </a:ext>
            </a:extLst>
          </p:cNvPr>
          <p:cNvSpPr>
            <a:spLocks noGrp="1"/>
          </p:cNvSpPr>
          <p:nvPr>
            <p:ph type="title"/>
          </p:nvPr>
        </p:nvSpPr>
        <p:spPr/>
        <p:txBody>
          <a:bodyPr/>
          <a:lstStyle/>
          <a:p>
            <a:r>
              <a:rPr lang="en-GB" dirty="0"/>
              <a:t>Who is the customer?</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Who are my customers?</a:t>
            </a:r>
          </a:p>
        </p:txBody>
      </p:sp>
      <p:sp>
        <p:nvSpPr>
          <p:cNvPr id="5" name="Content Placeholder 4"/>
          <p:cNvSpPr>
            <a:spLocks noGrp="1"/>
          </p:cNvSpPr>
          <p:nvPr>
            <p:ph idx="1"/>
          </p:nvPr>
        </p:nvSpPr>
        <p:spPr>
          <a:xfrm>
            <a:off x="457200" y="1124744"/>
            <a:ext cx="8229600" cy="5001419"/>
          </a:xfrm>
        </p:spPr>
        <p:txBody>
          <a:bodyPr/>
          <a:lstStyle/>
          <a:p>
            <a:pPr marL="0" indent="0" algn="ctr">
              <a:buNone/>
            </a:pPr>
            <a:r>
              <a:rPr lang="en-GB" dirty="0"/>
              <a:t>Around the diagram, write the types of people you come into contact with, who you regard as your customers</a:t>
            </a:r>
          </a:p>
        </p:txBody>
      </p:sp>
      <p:sp>
        <p:nvSpPr>
          <p:cNvPr id="6" name="Oval 5"/>
          <p:cNvSpPr/>
          <p:nvPr/>
        </p:nvSpPr>
        <p:spPr>
          <a:xfrm>
            <a:off x="2339752" y="3284984"/>
            <a:ext cx="4320480" cy="201622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3399"/>
                </a:solidFill>
              </a:rPr>
              <a:t>YOU</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5405" y="0"/>
            <a:ext cx="7928595" cy="1143000"/>
          </a:xfrm>
        </p:spPr>
        <p:txBody>
          <a:bodyPr/>
          <a:lstStyle/>
          <a:p>
            <a:r>
              <a:rPr lang="en-GB" dirty="0"/>
              <a:t>External and internal customers </a:t>
            </a:r>
          </a:p>
        </p:txBody>
      </p:sp>
      <p:sp>
        <p:nvSpPr>
          <p:cNvPr id="11" name="Oval 10"/>
          <p:cNvSpPr/>
          <p:nvPr/>
        </p:nvSpPr>
        <p:spPr>
          <a:xfrm>
            <a:off x="3635896" y="2708920"/>
            <a:ext cx="2232248" cy="2016224"/>
          </a:xfrm>
          <a:prstGeom prst="ellipse">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FF3399"/>
                </a:solidFill>
              </a:rPr>
              <a:t>YOU</a:t>
            </a:r>
          </a:p>
        </p:txBody>
      </p:sp>
      <p:sp>
        <p:nvSpPr>
          <p:cNvPr id="6" name="AutoShape 2" descr="Image result for siobhan harrington whittingt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7" name="AutoShape 4" descr="Image result for siobhan harrington whittingto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32" name="Picture 31" descr="See the source image">
            <a:extLst>
              <a:ext uri="{FF2B5EF4-FFF2-40B4-BE49-F238E27FC236}">
                <a16:creationId xmlns:a16="http://schemas.microsoft.com/office/drawing/2014/main" id="{8D1DFE6F-88AD-4377-A773-67CB8E05FF5B}"/>
              </a:ext>
            </a:extLst>
          </p:cNvPr>
          <p:cNvPicPr/>
          <p:nvPr/>
        </p:nvPicPr>
        <p:blipFill rotWithShape="1">
          <a:blip r:embed="rId3" cstate="print">
            <a:extLst>
              <a:ext uri="{28A0092B-C50C-407E-A947-70E740481C1C}">
                <a14:useLocalDpi xmlns:a14="http://schemas.microsoft.com/office/drawing/2010/main" val="0"/>
              </a:ext>
            </a:extLst>
          </a:blip>
          <a:srcRect l="7311" r="13266"/>
          <a:stretch/>
        </p:blipFill>
        <p:spPr bwMode="auto">
          <a:xfrm>
            <a:off x="1215405" y="1560566"/>
            <a:ext cx="2276475" cy="1373505"/>
          </a:xfrm>
          <a:prstGeom prst="rect">
            <a:avLst/>
          </a:prstGeom>
          <a:noFill/>
          <a:ln>
            <a:noFill/>
          </a:ln>
          <a:extLst>
            <a:ext uri="{53640926-AAD7-44D8-BBD7-CCE9431645EC}">
              <a14:shadowObscured xmlns:a14="http://schemas.microsoft.com/office/drawing/2010/main"/>
            </a:ext>
          </a:extLst>
        </p:spPr>
      </p:pic>
      <p:pic>
        <p:nvPicPr>
          <p:cNvPr id="34" name="Picture 33" descr="C:\Users\Tom\AppData\Local\Microsoft\Windows\INetCache\Content.MSO\A5C27603.tmp">
            <a:extLst>
              <a:ext uri="{FF2B5EF4-FFF2-40B4-BE49-F238E27FC236}">
                <a16:creationId xmlns:a16="http://schemas.microsoft.com/office/drawing/2014/main" id="{465E7A24-2261-472F-BEE4-8BEDA09056D5}"/>
              </a:ext>
            </a:extLst>
          </p:cNvPr>
          <p:cNvPicPr/>
          <p:nvPr/>
        </p:nvPicPr>
        <p:blipFill rotWithShape="1">
          <a:blip r:embed="rId4">
            <a:extLst>
              <a:ext uri="{28A0092B-C50C-407E-A947-70E740481C1C}">
                <a14:useLocalDpi xmlns:a14="http://schemas.microsoft.com/office/drawing/2010/main" val="0"/>
              </a:ext>
            </a:extLst>
          </a:blip>
          <a:srcRect l="45283" r="4905"/>
          <a:stretch/>
        </p:blipFill>
        <p:spPr bwMode="auto">
          <a:xfrm>
            <a:off x="6915864" y="1273503"/>
            <a:ext cx="1257300" cy="1524000"/>
          </a:xfrm>
          <a:prstGeom prst="rect">
            <a:avLst/>
          </a:prstGeom>
          <a:noFill/>
          <a:ln>
            <a:noFill/>
          </a:ln>
          <a:extLst>
            <a:ext uri="{53640926-AAD7-44D8-BBD7-CCE9431645EC}">
              <a14:shadowObscured xmlns:a14="http://schemas.microsoft.com/office/drawing/2010/main"/>
            </a:ext>
          </a:extLst>
        </p:spPr>
      </p:pic>
      <p:pic>
        <p:nvPicPr>
          <p:cNvPr id="35" name="Picture 34" descr="See the source image">
            <a:extLst>
              <a:ext uri="{FF2B5EF4-FFF2-40B4-BE49-F238E27FC236}">
                <a16:creationId xmlns:a16="http://schemas.microsoft.com/office/drawing/2014/main" id="{1C5E5495-BD7B-4595-BDBB-2B7E3141C389}"/>
              </a:ext>
            </a:extLst>
          </p:cNvPr>
          <p:cNvPicPr/>
          <p:nvPr/>
        </p:nvPicPr>
        <p:blipFill rotWithShape="1">
          <a:blip r:embed="rId5" cstate="print">
            <a:extLst>
              <a:ext uri="{28A0092B-C50C-407E-A947-70E740481C1C}">
                <a14:useLocalDpi xmlns:a14="http://schemas.microsoft.com/office/drawing/2010/main" val="0"/>
              </a:ext>
            </a:extLst>
          </a:blip>
          <a:srcRect l="53192"/>
          <a:stretch/>
        </p:blipFill>
        <p:spPr bwMode="auto">
          <a:xfrm>
            <a:off x="6511253" y="3332208"/>
            <a:ext cx="2167477" cy="1628376"/>
          </a:xfrm>
          <a:prstGeom prst="rect">
            <a:avLst/>
          </a:prstGeom>
          <a:noFill/>
          <a:ln>
            <a:noFill/>
          </a:ln>
          <a:extLst>
            <a:ext uri="{53640926-AAD7-44D8-BBD7-CCE9431645EC}">
              <a14:shadowObscured xmlns:a14="http://schemas.microsoft.com/office/drawing/2010/main"/>
            </a:ext>
          </a:extLst>
        </p:spPr>
      </p:pic>
      <p:pic>
        <p:nvPicPr>
          <p:cNvPr id="36" name="Picture 35" descr="See the source image">
            <a:extLst>
              <a:ext uri="{FF2B5EF4-FFF2-40B4-BE49-F238E27FC236}">
                <a16:creationId xmlns:a16="http://schemas.microsoft.com/office/drawing/2014/main" id="{DAD48AA9-A1ED-44FB-93D0-682CE8DFF9E8}"/>
              </a:ext>
            </a:extLst>
          </p:cNvPr>
          <p:cNvPicPr/>
          <p:nvPr/>
        </p:nvPicPr>
        <p:blipFill rotWithShape="1">
          <a:blip r:embed="rId6">
            <a:extLst>
              <a:ext uri="{28A0092B-C50C-407E-A947-70E740481C1C}">
                <a14:useLocalDpi xmlns:a14="http://schemas.microsoft.com/office/drawing/2010/main" val="0"/>
              </a:ext>
            </a:extLst>
          </a:blip>
          <a:srcRect t="26287" b="7588"/>
          <a:stretch/>
        </p:blipFill>
        <p:spPr bwMode="auto">
          <a:xfrm>
            <a:off x="899592" y="5004667"/>
            <a:ext cx="3514725" cy="1428750"/>
          </a:xfrm>
          <a:prstGeom prst="rect">
            <a:avLst/>
          </a:prstGeom>
          <a:noFill/>
          <a:ln>
            <a:noFill/>
          </a:ln>
          <a:extLst>
            <a:ext uri="{53640926-AAD7-44D8-BBD7-CCE9431645EC}">
              <a14:shadowObscured xmlns:a14="http://schemas.microsoft.com/office/drawing/2010/main"/>
            </a:ext>
          </a:extLst>
        </p:spPr>
      </p:pic>
      <p:pic>
        <p:nvPicPr>
          <p:cNvPr id="37" name="Picture 36" descr="See the source image">
            <a:extLst>
              <a:ext uri="{FF2B5EF4-FFF2-40B4-BE49-F238E27FC236}">
                <a16:creationId xmlns:a16="http://schemas.microsoft.com/office/drawing/2014/main" id="{BAA7A8C3-F487-4DEB-A199-73F5B9E235DB}"/>
              </a:ext>
            </a:extLst>
          </p:cNvPr>
          <p:cNvPicPr/>
          <p:nvPr/>
        </p:nvPicPr>
        <p:blipFill rotWithShape="1">
          <a:blip r:embed="rId7" cstate="print">
            <a:extLst>
              <a:ext uri="{28A0092B-C50C-407E-A947-70E740481C1C}">
                <a14:useLocalDpi xmlns:a14="http://schemas.microsoft.com/office/drawing/2010/main" val="0"/>
              </a:ext>
            </a:extLst>
          </a:blip>
          <a:srcRect l="3990" t="28669" r="21052"/>
          <a:stretch/>
        </p:blipFill>
        <p:spPr bwMode="auto">
          <a:xfrm>
            <a:off x="3891528" y="1236534"/>
            <a:ext cx="2131695" cy="1352550"/>
          </a:xfrm>
          <a:prstGeom prst="rect">
            <a:avLst/>
          </a:prstGeom>
          <a:noFill/>
          <a:ln>
            <a:noFill/>
          </a:ln>
          <a:extLst>
            <a:ext uri="{53640926-AAD7-44D8-BBD7-CCE9431645EC}">
              <a14:shadowObscured xmlns:a14="http://schemas.microsoft.com/office/drawing/2010/main"/>
            </a:ext>
          </a:extLst>
        </p:spPr>
      </p:pic>
      <p:pic>
        <p:nvPicPr>
          <p:cNvPr id="38" name="Picture 37" descr="See the source image">
            <a:extLst>
              <a:ext uri="{FF2B5EF4-FFF2-40B4-BE49-F238E27FC236}">
                <a16:creationId xmlns:a16="http://schemas.microsoft.com/office/drawing/2014/main" id="{3D63F9B8-46B8-4172-8B28-27481045E7C3}"/>
              </a:ext>
            </a:extLst>
          </p:cNvPr>
          <p:cNvPicPr/>
          <p:nvPr/>
        </p:nvPicPr>
        <p:blipFill rotWithShape="1">
          <a:blip r:embed="rId8" cstate="print">
            <a:extLst>
              <a:ext uri="{28A0092B-C50C-407E-A947-70E740481C1C}">
                <a14:useLocalDpi xmlns:a14="http://schemas.microsoft.com/office/drawing/2010/main" val="0"/>
              </a:ext>
            </a:extLst>
          </a:blip>
          <a:srcRect l="1828" t="26676" r="2920" b="7263"/>
          <a:stretch/>
        </p:blipFill>
        <p:spPr bwMode="auto">
          <a:xfrm>
            <a:off x="738014" y="3366119"/>
            <a:ext cx="2609850" cy="1206500"/>
          </a:xfrm>
          <a:prstGeom prst="rect">
            <a:avLst/>
          </a:prstGeom>
          <a:noFill/>
          <a:ln>
            <a:noFill/>
          </a:ln>
          <a:extLst>
            <a:ext uri="{53640926-AAD7-44D8-BBD7-CCE9431645EC}">
              <a14:shadowObscured xmlns:a14="http://schemas.microsoft.com/office/drawing/2010/main"/>
            </a:ext>
          </a:extLst>
        </p:spPr>
      </p:pic>
      <p:pic>
        <p:nvPicPr>
          <p:cNvPr id="39" name="Picture 38" descr="http://www.admin.ox.ac.uk/media/global/wwwadminoxacuk/localsites/estatesservices/images/mainsectionimages/facilitiesmanagement/Apprentices.gif">
            <a:extLst>
              <a:ext uri="{FF2B5EF4-FFF2-40B4-BE49-F238E27FC236}">
                <a16:creationId xmlns:a16="http://schemas.microsoft.com/office/drawing/2014/main" id="{D4E55B8E-7459-4B91-932A-051DDB455E0D}"/>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4788329" y="5329571"/>
            <a:ext cx="2609850" cy="1464945"/>
          </a:xfrm>
          <a:prstGeom prst="rect">
            <a:avLst/>
          </a:prstGeom>
          <a:noFill/>
          <a:ln>
            <a:noFill/>
          </a:ln>
        </p:spPr>
      </p:pic>
      <p:sp>
        <p:nvSpPr>
          <p:cNvPr id="10" name="TextBox 9">
            <a:extLst>
              <a:ext uri="{FF2B5EF4-FFF2-40B4-BE49-F238E27FC236}">
                <a16:creationId xmlns:a16="http://schemas.microsoft.com/office/drawing/2014/main" id="{65AF5720-3B53-4352-8583-C2780F8FEE5F}"/>
              </a:ext>
            </a:extLst>
          </p:cNvPr>
          <p:cNvSpPr txBox="1"/>
          <p:nvPr/>
        </p:nvSpPr>
        <p:spPr>
          <a:xfrm>
            <a:off x="1403648" y="1180657"/>
            <a:ext cx="1440160" cy="369332"/>
          </a:xfrm>
          <a:prstGeom prst="rect">
            <a:avLst/>
          </a:prstGeom>
          <a:noFill/>
        </p:spPr>
        <p:txBody>
          <a:bodyPr wrap="square" rtlCol="0">
            <a:spAutoFit/>
          </a:bodyPr>
          <a:lstStyle/>
          <a:p>
            <a:r>
              <a:rPr lang="en-GB" dirty="0"/>
              <a:t>Students</a:t>
            </a:r>
          </a:p>
        </p:txBody>
      </p:sp>
      <p:sp>
        <p:nvSpPr>
          <p:cNvPr id="13" name="TextBox 12">
            <a:extLst>
              <a:ext uri="{FF2B5EF4-FFF2-40B4-BE49-F238E27FC236}">
                <a16:creationId xmlns:a16="http://schemas.microsoft.com/office/drawing/2014/main" id="{5077701D-00D9-46CD-A317-6AFA37B8A8FC}"/>
              </a:ext>
            </a:extLst>
          </p:cNvPr>
          <p:cNvSpPr txBox="1"/>
          <p:nvPr/>
        </p:nvSpPr>
        <p:spPr>
          <a:xfrm>
            <a:off x="1106835" y="3028928"/>
            <a:ext cx="1872208" cy="369332"/>
          </a:xfrm>
          <a:prstGeom prst="rect">
            <a:avLst/>
          </a:prstGeom>
          <a:noFill/>
        </p:spPr>
        <p:txBody>
          <a:bodyPr wrap="square" rtlCol="0">
            <a:spAutoFit/>
          </a:bodyPr>
          <a:lstStyle/>
          <a:p>
            <a:r>
              <a:rPr lang="en-GB" dirty="0"/>
              <a:t>Admin Staff</a:t>
            </a:r>
          </a:p>
        </p:txBody>
      </p:sp>
      <p:sp>
        <p:nvSpPr>
          <p:cNvPr id="19" name="TextBox 18">
            <a:extLst>
              <a:ext uri="{FF2B5EF4-FFF2-40B4-BE49-F238E27FC236}">
                <a16:creationId xmlns:a16="http://schemas.microsoft.com/office/drawing/2014/main" id="{FEA5C864-85DC-4E4D-B14B-5566164D7BB3}"/>
              </a:ext>
            </a:extLst>
          </p:cNvPr>
          <p:cNvSpPr txBox="1"/>
          <p:nvPr/>
        </p:nvSpPr>
        <p:spPr>
          <a:xfrm>
            <a:off x="4165287" y="893504"/>
            <a:ext cx="1584176" cy="369332"/>
          </a:xfrm>
          <a:prstGeom prst="rect">
            <a:avLst/>
          </a:prstGeom>
          <a:noFill/>
        </p:spPr>
        <p:txBody>
          <a:bodyPr wrap="square" rtlCol="0">
            <a:spAutoFit/>
          </a:bodyPr>
          <a:lstStyle/>
          <a:p>
            <a:r>
              <a:rPr lang="en-GB" dirty="0"/>
              <a:t>Conferences</a:t>
            </a:r>
          </a:p>
        </p:txBody>
      </p:sp>
      <p:sp>
        <p:nvSpPr>
          <p:cNvPr id="27" name="TextBox 26">
            <a:extLst>
              <a:ext uri="{FF2B5EF4-FFF2-40B4-BE49-F238E27FC236}">
                <a16:creationId xmlns:a16="http://schemas.microsoft.com/office/drawing/2014/main" id="{6F238CC5-7400-4A70-AAE1-662A9ACDF1AE}"/>
              </a:ext>
            </a:extLst>
          </p:cNvPr>
          <p:cNvSpPr txBox="1"/>
          <p:nvPr/>
        </p:nvSpPr>
        <p:spPr>
          <a:xfrm>
            <a:off x="1215405" y="4680240"/>
            <a:ext cx="2167477" cy="369332"/>
          </a:xfrm>
          <a:prstGeom prst="rect">
            <a:avLst/>
          </a:prstGeom>
          <a:noFill/>
        </p:spPr>
        <p:txBody>
          <a:bodyPr wrap="square" rtlCol="0">
            <a:spAutoFit/>
          </a:bodyPr>
          <a:lstStyle/>
          <a:p>
            <a:r>
              <a:rPr lang="en-GB" dirty="0"/>
              <a:t>Language Schools</a:t>
            </a:r>
          </a:p>
        </p:txBody>
      </p:sp>
      <p:sp>
        <p:nvSpPr>
          <p:cNvPr id="28" name="TextBox 27">
            <a:extLst>
              <a:ext uri="{FF2B5EF4-FFF2-40B4-BE49-F238E27FC236}">
                <a16:creationId xmlns:a16="http://schemas.microsoft.com/office/drawing/2014/main" id="{5B0CD773-52E7-4CBF-AD3A-26178C975E60}"/>
              </a:ext>
            </a:extLst>
          </p:cNvPr>
          <p:cNvSpPr txBox="1"/>
          <p:nvPr/>
        </p:nvSpPr>
        <p:spPr>
          <a:xfrm>
            <a:off x="6732240" y="893504"/>
            <a:ext cx="1728192" cy="369332"/>
          </a:xfrm>
          <a:prstGeom prst="rect">
            <a:avLst/>
          </a:prstGeom>
          <a:noFill/>
        </p:spPr>
        <p:txBody>
          <a:bodyPr wrap="square" rtlCol="0">
            <a:spAutoFit/>
          </a:bodyPr>
          <a:lstStyle/>
          <a:p>
            <a:r>
              <a:rPr lang="en-GB" dirty="0"/>
              <a:t>College Staff</a:t>
            </a:r>
          </a:p>
        </p:txBody>
      </p:sp>
      <p:sp>
        <p:nvSpPr>
          <p:cNvPr id="33" name="TextBox 32">
            <a:extLst>
              <a:ext uri="{FF2B5EF4-FFF2-40B4-BE49-F238E27FC236}">
                <a16:creationId xmlns:a16="http://schemas.microsoft.com/office/drawing/2014/main" id="{C33235D2-68D2-4AB1-B152-CD440D013CB6}"/>
              </a:ext>
            </a:extLst>
          </p:cNvPr>
          <p:cNvSpPr txBox="1"/>
          <p:nvPr/>
        </p:nvSpPr>
        <p:spPr>
          <a:xfrm>
            <a:off x="6732240" y="2962876"/>
            <a:ext cx="1800200" cy="369332"/>
          </a:xfrm>
          <a:prstGeom prst="rect">
            <a:avLst/>
          </a:prstGeom>
          <a:noFill/>
        </p:spPr>
        <p:txBody>
          <a:bodyPr wrap="square" rtlCol="0">
            <a:spAutoFit/>
          </a:bodyPr>
          <a:lstStyle/>
          <a:p>
            <a:r>
              <a:rPr lang="en-GB" dirty="0"/>
              <a:t>Academic Staff</a:t>
            </a:r>
          </a:p>
        </p:txBody>
      </p:sp>
      <p:sp>
        <p:nvSpPr>
          <p:cNvPr id="40" name="TextBox 39">
            <a:extLst>
              <a:ext uri="{FF2B5EF4-FFF2-40B4-BE49-F238E27FC236}">
                <a16:creationId xmlns:a16="http://schemas.microsoft.com/office/drawing/2014/main" id="{68DA6744-AC41-4BF1-A81B-D941AA5E3E43}"/>
              </a:ext>
            </a:extLst>
          </p:cNvPr>
          <p:cNvSpPr txBox="1"/>
          <p:nvPr/>
        </p:nvSpPr>
        <p:spPr>
          <a:xfrm>
            <a:off x="5076055" y="5049572"/>
            <a:ext cx="2232247" cy="369332"/>
          </a:xfrm>
          <a:prstGeom prst="rect">
            <a:avLst/>
          </a:prstGeom>
          <a:noFill/>
        </p:spPr>
        <p:txBody>
          <a:bodyPr wrap="square" rtlCol="0">
            <a:spAutoFit/>
          </a:bodyPr>
          <a:lstStyle/>
          <a:p>
            <a:r>
              <a:rPr lang="en-GB" dirty="0"/>
              <a:t>Maintenance Staff</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9" grpId="0"/>
      <p:bldP spid="27" grpId="0"/>
      <p:bldP spid="28" grpId="0"/>
      <p:bldP spid="33" grpId="0"/>
      <p:bldP spid="40"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71400"/>
            <a:ext cx="7426028" cy="1143000"/>
          </a:xfrm>
        </p:spPr>
        <p:txBody>
          <a:bodyPr/>
          <a:lstStyle/>
          <a:p>
            <a:r>
              <a:rPr lang="en-GB" dirty="0"/>
              <a:t>Our customers include:</a:t>
            </a:r>
          </a:p>
        </p:txBody>
      </p:sp>
      <p:sp>
        <p:nvSpPr>
          <p:cNvPr id="3" name="Content Placeholder 2"/>
          <p:cNvSpPr>
            <a:spLocks noGrp="1"/>
          </p:cNvSpPr>
          <p:nvPr>
            <p:ph idx="1"/>
          </p:nvPr>
        </p:nvSpPr>
        <p:spPr>
          <a:xfrm>
            <a:off x="611560" y="1124744"/>
            <a:ext cx="8229600" cy="5184576"/>
          </a:xfrm>
        </p:spPr>
        <p:txBody>
          <a:bodyPr/>
          <a:lstStyle/>
          <a:p>
            <a:pPr>
              <a:spcAft>
                <a:spcPts val="1200"/>
              </a:spcAft>
            </a:pPr>
            <a:r>
              <a:rPr lang="en-US" dirty="0"/>
              <a:t>People who use our services </a:t>
            </a:r>
          </a:p>
          <a:p>
            <a:pPr>
              <a:spcAft>
                <a:spcPts val="1200"/>
              </a:spcAft>
            </a:pPr>
            <a:r>
              <a:rPr lang="en-US" dirty="0"/>
              <a:t>People acting on behalf of people who use our services </a:t>
            </a:r>
          </a:p>
          <a:p>
            <a:pPr>
              <a:spcAft>
                <a:spcPts val="1200"/>
              </a:spcAft>
            </a:pPr>
            <a:r>
              <a:rPr lang="en-GB" dirty="0"/>
              <a:t>Staff in the University – our internal customers</a:t>
            </a:r>
          </a:p>
          <a:p>
            <a:pPr>
              <a:spcAft>
                <a:spcPts val="1200"/>
              </a:spcAft>
            </a:pPr>
            <a:r>
              <a:rPr lang="en-GB" dirty="0"/>
              <a:t>Contractors working for the University – our external customers</a:t>
            </a:r>
          </a:p>
          <a:p>
            <a:pPr>
              <a:spcAft>
                <a:spcPts val="1200"/>
              </a:spcAft>
            </a:pPr>
            <a:r>
              <a:rPr lang="en-GB" dirty="0"/>
              <a:t>Other stakeholders</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a customer?</a:t>
            </a:r>
          </a:p>
        </p:txBody>
      </p:sp>
      <p:sp>
        <p:nvSpPr>
          <p:cNvPr id="3" name="Content Placeholder 2"/>
          <p:cNvSpPr>
            <a:spLocks noGrp="1"/>
          </p:cNvSpPr>
          <p:nvPr>
            <p:ph idx="1"/>
          </p:nvPr>
        </p:nvSpPr>
        <p:spPr>
          <a:xfrm>
            <a:off x="539552" y="1556792"/>
            <a:ext cx="8229600" cy="5102027"/>
          </a:xfrm>
        </p:spPr>
        <p:txBody>
          <a:bodyPr/>
          <a:lstStyle/>
          <a:p>
            <a:pPr marL="365125" indent="-365125"/>
            <a:r>
              <a:rPr lang="en-GB" dirty="0"/>
              <a:t>A customer is anyone who comes to you, or relies on you, for a service or for information</a:t>
            </a:r>
          </a:p>
          <a:p>
            <a:pPr marL="0" indent="0" algn="ctr">
              <a:buNone/>
            </a:pPr>
            <a:endParaRPr lang="en-GB" dirty="0"/>
          </a:p>
          <a:p>
            <a:r>
              <a:rPr lang="en-GB" dirty="0"/>
              <a:t>Even if you do not provide a service directly to a customer, you will be providing a service to someone who does   </a:t>
            </a:r>
          </a:p>
          <a:p>
            <a:endParaRPr lang="en-GB" dirty="0"/>
          </a:p>
          <a:p>
            <a:pPr marL="0" indent="0" algn="ctr">
              <a:buNone/>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owerpoint Templat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33CC"/>
      </a:hlink>
      <a:folHlink>
        <a:srgbClr val="FF33C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werpoint Template">
  <a:themeElements>
    <a:clrScheme name="Custom 1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 Simple Template master slides  (2)</Template>
  <TotalTime>6637</TotalTime>
  <Words>6830</Words>
  <Application>Microsoft Office PowerPoint</Application>
  <PresentationFormat>On-screen Show (4:3)</PresentationFormat>
  <Paragraphs>1263</Paragraphs>
  <Slides>156</Slides>
  <Notes>73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156</vt:i4>
      </vt:variant>
    </vt:vector>
  </HeadingPairs>
  <TitlesOfParts>
    <vt:vector size="165" baseType="lpstr">
      <vt:lpstr>Aharoni</vt:lpstr>
      <vt:lpstr>Arial</vt:lpstr>
      <vt:lpstr>Calibri</vt:lpstr>
      <vt:lpstr>Century Gothic</vt:lpstr>
      <vt:lpstr>Trebuchet MS</vt:lpstr>
      <vt:lpstr>Wingdings</vt:lpstr>
      <vt:lpstr>Powerpoint Template</vt:lpstr>
      <vt:lpstr>Custom Design</vt:lpstr>
      <vt:lpstr>1_Powerpoint Template</vt:lpstr>
      <vt:lpstr>Unconscious Bias </vt:lpstr>
      <vt:lpstr>Therapeutic eating  </vt:lpstr>
      <vt:lpstr>PowerPoint Presentation</vt:lpstr>
      <vt:lpstr>INTRODUCTIONS</vt:lpstr>
      <vt:lpstr>PowerPoint Presentation</vt:lpstr>
      <vt:lpstr>PowerPoint Presentation</vt:lpstr>
      <vt:lpstr>What would you hate to Give up?</vt:lpstr>
      <vt:lpstr>Therapeutic Diets: An Overview</vt:lpstr>
      <vt:lpstr>What is An Allergy? </vt:lpstr>
      <vt:lpstr>Types of food allergy 1</vt:lpstr>
      <vt:lpstr>Types of food allergy 2</vt:lpstr>
      <vt:lpstr>Types of food allergy 3</vt:lpstr>
      <vt:lpstr>Food Allergies - to sum up</vt:lpstr>
      <vt:lpstr>Anaphylaxis 1</vt:lpstr>
      <vt:lpstr>Anaphylaxis 2</vt:lpstr>
      <vt:lpstr>In the event of a someone going into anaphylactic shock</vt:lpstr>
      <vt:lpstr>Food Allergy quiz? </vt:lpstr>
      <vt:lpstr>Food Allergy Quiz 1</vt:lpstr>
      <vt:lpstr>Food Allergy Quiz 1</vt:lpstr>
      <vt:lpstr>Food Allergy Quiz 2</vt:lpstr>
      <vt:lpstr>Food Allergy Quiz 2</vt:lpstr>
      <vt:lpstr>Food Allergy Quiz 3</vt:lpstr>
      <vt:lpstr>Food Allergy Quiz 3</vt:lpstr>
      <vt:lpstr>Food Allergy Quiz 4</vt:lpstr>
      <vt:lpstr>Food Allergy Quiz 4</vt:lpstr>
      <vt:lpstr>Food Allergy Quiz 5</vt:lpstr>
      <vt:lpstr>Food Allergy Quiz 5</vt:lpstr>
      <vt:lpstr>Food Allergy Quiz 6</vt:lpstr>
      <vt:lpstr>Food Allergy Quiz 6</vt:lpstr>
      <vt:lpstr>Food Allergy Quiz 7</vt:lpstr>
      <vt:lpstr>Food Allergy Quiz 7</vt:lpstr>
      <vt:lpstr>Food Allergy Quiz 8</vt:lpstr>
      <vt:lpstr>Food Allergy Quiz 8</vt:lpstr>
      <vt:lpstr>Food Allergy Quiz 9</vt:lpstr>
      <vt:lpstr>Food Allergy Quiz 9</vt:lpstr>
      <vt:lpstr>Food Allergy Quiz 10</vt:lpstr>
      <vt:lpstr>Food Allergy Quiz 10</vt:lpstr>
      <vt:lpstr>Symptoms of Allergies</vt:lpstr>
      <vt:lpstr>Allergies in Later Life</vt:lpstr>
      <vt:lpstr>The rise in food allergy cases</vt:lpstr>
      <vt:lpstr>What do I cause?</vt:lpstr>
      <vt:lpstr>Watermelon</vt:lpstr>
      <vt:lpstr>Watermelon</vt:lpstr>
      <vt:lpstr>Soy Sauce</vt:lpstr>
      <vt:lpstr>Soy Sauce</vt:lpstr>
      <vt:lpstr>Christmas Cake</vt:lpstr>
      <vt:lpstr>Christmas Cake</vt:lpstr>
      <vt:lpstr>Angel Delight</vt:lpstr>
      <vt:lpstr>Angel Delight</vt:lpstr>
      <vt:lpstr>Smoked Salmon Pate</vt:lpstr>
      <vt:lpstr>Smoked Salmon Pate</vt:lpstr>
      <vt:lpstr>Courgette</vt:lpstr>
      <vt:lpstr>Courgette</vt:lpstr>
      <vt:lpstr>Baked Potato</vt:lpstr>
      <vt:lpstr>Baked Potato</vt:lpstr>
      <vt:lpstr>Moules Marinieres</vt:lpstr>
      <vt:lpstr>Moules Marinieres</vt:lpstr>
      <vt:lpstr>Reese’s Pieces</vt:lpstr>
      <vt:lpstr>Reese’s Pieces</vt:lpstr>
      <vt:lpstr>Maple Syrup</vt:lpstr>
      <vt:lpstr>Maple Syrup</vt:lpstr>
      <vt:lpstr>Pesto Sauce</vt:lpstr>
      <vt:lpstr>Pesto Sauce</vt:lpstr>
      <vt:lpstr>Salted Caramel Mocha Frappuccino</vt:lpstr>
      <vt:lpstr>Salted Caramel Mocha Frappuccino</vt:lpstr>
      <vt:lpstr>What is food intolerance? </vt:lpstr>
      <vt:lpstr>What's the difference between a food intolerance and a food allergy?</vt:lpstr>
      <vt:lpstr>Dairy Free</vt:lpstr>
      <vt:lpstr>What are the alternatives for Dairy &amp; Lactose in cooking? </vt:lpstr>
      <vt:lpstr>Tips for Dairy Free Cooking</vt:lpstr>
      <vt:lpstr>Lactose Free</vt:lpstr>
      <vt:lpstr>Tips for Lactose-Free Cooking</vt:lpstr>
      <vt:lpstr>Is Lactose Intolerance the same as a Dairy Allergy?</vt:lpstr>
      <vt:lpstr>Coeliac Disease</vt:lpstr>
      <vt:lpstr>Unsafe Foods</vt:lpstr>
      <vt:lpstr>What is an alternative Gluten in cooking </vt:lpstr>
      <vt:lpstr>Safe Foods: Grains and Flours</vt:lpstr>
      <vt:lpstr>Tips for Gluten Free cooking</vt:lpstr>
      <vt:lpstr>Fructose Malabsorption</vt:lpstr>
      <vt:lpstr>Unsafe Foods</vt:lpstr>
      <vt:lpstr>What is an alternative to Fructose in cooking </vt:lpstr>
      <vt:lpstr>Tips for Fructose Free cooking</vt:lpstr>
      <vt:lpstr>Nightshades</vt:lpstr>
      <vt:lpstr>What are Nightshades?</vt:lpstr>
      <vt:lpstr>What is an alternative to NIGHTSHADES in cooking </vt:lpstr>
      <vt:lpstr>Tips for cooking with Nightshades</vt:lpstr>
      <vt:lpstr>Salicylate Sensitivity</vt:lpstr>
      <vt:lpstr>What are alternatives to Salicylates in cooking </vt:lpstr>
      <vt:lpstr>Tips for Salicylate cooking</vt:lpstr>
      <vt:lpstr>Histamine Intolerance</vt:lpstr>
      <vt:lpstr>A “What Now”?</vt:lpstr>
      <vt:lpstr>What are alternatives to histamines in cooking </vt:lpstr>
      <vt:lpstr>Histamine Intolerance Awareness</vt:lpstr>
      <vt:lpstr>Break </vt:lpstr>
      <vt:lpstr>Who is the customer?</vt:lpstr>
      <vt:lpstr>Who are my customers?</vt:lpstr>
      <vt:lpstr>External and internal customers </vt:lpstr>
      <vt:lpstr>Our customers include:</vt:lpstr>
      <vt:lpstr>What is a customer?</vt:lpstr>
      <vt:lpstr>On the topic of your customers</vt:lpstr>
      <vt:lpstr>Importance internal customers</vt:lpstr>
      <vt:lpstr>Allergens</vt:lpstr>
      <vt:lpstr>Allergen Guidance </vt:lpstr>
      <vt:lpstr>14 Allergens Covered by EU Law</vt:lpstr>
      <vt:lpstr>Presentation of ingredients</vt:lpstr>
      <vt:lpstr>But what about</vt:lpstr>
      <vt:lpstr>What this looks like on the label</vt:lpstr>
      <vt:lpstr>What happens when not on the menu</vt:lpstr>
      <vt:lpstr>Other Allergens</vt:lpstr>
      <vt:lpstr>1. Celery</vt:lpstr>
      <vt:lpstr>1. What to look for on the label</vt:lpstr>
      <vt:lpstr>2. Crustaceans</vt:lpstr>
      <vt:lpstr>2. What to look for on the label</vt:lpstr>
      <vt:lpstr>3. Eggs</vt:lpstr>
      <vt:lpstr>3. What to look for on the Label</vt:lpstr>
      <vt:lpstr>4. Fish</vt:lpstr>
      <vt:lpstr>4. What to look for on the label</vt:lpstr>
      <vt:lpstr>The menu of forgetfulness Part 1</vt:lpstr>
      <vt:lpstr>The Menu of Forgetfulness</vt:lpstr>
      <vt:lpstr>This list Jesus College uses</vt:lpstr>
      <vt:lpstr>It Should look like this</vt:lpstr>
      <vt:lpstr>5. Gluten</vt:lpstr>
      <vt:lpstr>5. What to look for on the label</vt:lpstr>
      <vt:lpstr>6. Lupin</vt:lpstr>
      <vt:lpstr>6. What to look for on the label</vt:lpstr>
      <vt:lpstr>7. Milk</vt:lpstr>
      <vt:lpstr>7. What to look for on the label</vt:lpstr>
      <vt:lpstr>7. What to look for on the label</vt:lpstr>
      <vt:lpstr>7. What to look for on the label</vt:lpstr>
      <vt:lpstr>8. Molluscs</vt:lpstr>
      <vt:lpstr>8. What to look for on the label</vt:lpstr>
      <vt:lpstr>9. Mustard</vt:lpstr>
      <vt:lpstr>9. What to look for on the label</vt:lpstr>
      <vt:lpstr>10. Peanuts</vt:lpstr>
      <vt:lpstr>10 What to look for on the label</vt:lpstr>
      <vt:lpstr>11. Sesame</vt:lpstr>
      <vt:lpstr>11 What to look for on the label</vt:lpstr>
      <vt:lpstr>The menu of forgetfulness Part 2</vt:lpstr>
      <vt:lpstr>The Menu of Forgetfulness</vt:lpstr>
      <vt:lpstr>This list Jesus College uses</vt:lpstr>
      <vt:lpstr>It Should look like this</vt:lpstr>
      <vt:lpstr>12. Soya</vt:lpstr>
      <vt:lpstr>12 What to look for on the label</vt:lpstr>
      <vt:lpstr>12 What to look for on the label</vt:lpstr>
      <vt:lpstr>13. Sulphites</vt:lpstr>
      <vt:lpstr>13 What to look for on the label</vt:lpstr>
      <vt:lpstr>14. Tree Nuts</vt:lpstr>
      <vt:lpstr>14 What to look for on the label</vt:lpstr>
      <vt:lpstr>The menu of forgetfulness Part 3</vt:lpstr>
      <vt:lpstr>The Menu of Forgetfulness</vt:lpstr>
      <vt:lpstr>This list Jesus College uses</vt:lpstr>
      <vt:lpstr>It Should look like this</vt:lpstr>
      <vt:lpstr>Other Allergens</vt:lpstr>
      <vt:lpstr>Adapting and changing</vt:lpstr>
      <vt:lpstr>Cases Studies</vt:lpstr>
      <vt:lpstr>Thank You</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Sue Hughes</dc:creator>
  <cp:lastModifiedBy>Tom Haworth</cp:lastModifiedBy>
  <cp:revision>372</cp:revision>
  <cp:lastPrinted>2019-09-16T08:39:06Z</cp:lastPrinted>
  <dcterms:created xsi:type="dcterms:W3CDTF">2017-10-10T09:47:23Z</dcterms:created>
  <dcterms:modified xsi:type="dcterms:W3CDTF">2019-10-10T11:42:54Z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AdHocReviewCycleID">
    <vt:i4>450679578</vt:i4>
  </property>
  <property fmtid="{D5CDD505-2E9C-101B-9397-08002B2CF9AE}" pid="3" name="_NewReviewCycle">
    <vt:lpwstr/>
  </property>
  <property fmtid="{D5CDD505-2E9C-101B-9397-08002B2CF9AE}" pid="4" name="_EmailSubject">
    <vt:lpwstr>reminder</vt:lpwstr>
  </property>
  <property fmtid="{D5CDD505-2E9C-101B-9397-08002B2CF9AE}" pid="5" name="_AuthorEmail">
    <vt:lpwstr>femi@challcon.com</vt:lpwstr>
  </property>
  <property fmtid="{D5CDD505-2E9C-101B-9397-08002B2CF9AE}" pid="6" name="_AuthorEmailDisplayName">
    <vt:lpwstr>Femi Otitoju</vt:lpwstr>
  </property>
</Properties>
</file>